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4" r:id="rId2"/>
    <p:sldId id="290" r:id="rId3"/>
    <p:sldId id="265" r:id="rId4"/>
    <p:sldId id="258" r:id="rId5"/>
    <p:sldId id="281" r:id="rId6"/>
    <p:sldId id="263" r:id="rId7"/>
    <p:sldId id="292" r:id="rId8"/>
    <p:sldId id="294" r:id="rId9"/>
    <p:sldId id="295" r:id="rId10"/>
    <p:sldId id="266" r:id="rId11"/>
    <p:sldId id="296" r:id="rId12"/>
    <p:sldId id="301" r:id="rId13"/>
    <p:sldId id="331" r:id="rId14"/>
    <p:sldId id="272" r:id="rId15"/>
    <p:sldId id="297" r:id="rId16"/>
    <p:sldId id="303" r:id="rId17"/>
    <p:sldId id="293" r:id="rId18"/>
    <p:sldId id="324" r:id="rId19"/>
    <p:sldId id="323" r:id="rId20"/>
    <p:sldId id="325" r:id="rId21"/>
    <p:sldId id="327" r:id="rId22"/>
    <p:sldId id="305" r:id="rId23"/>
    <p:sldId id="307" r:id="rId24"/>
    <p:sldId id="309" r:id="rId25"/>
    <p:sldId id="308" r:id="rId26"/>
    <p:sldId id="310" r:id="rId27"/>
    <p:sldId id="314" r:id="rId28"/>
    <p:sldId id="316" r:id="rId29"/>
    <p:sldId id="311" r:id="rId30"/>
    <p:sldId id="315" r:id="rId31"/>
    <p:sldId id="268" r:id="rId32"/>
    <p:sldId id="329" r:id="rId33"/>
    <p:sldId id="313" r:id="rId34"/>
    <p:sldId id="312" r:id="rId35"/>
    <p:sldId id="298" r:id="rId36"/>
    <p:sldId id="306" r:id="rId37"/>
    <p:sldId id="299" r:id="rId38"/>
    <p:sldId id="320" r:id="rId39"/>
    <p:sldId id="269" r:id="rId40"/>
    <p:sldId id="322" r:id="rId41"/>
    <p:sldId id="321" r:id="rId42"/>
    <p:sldId id="28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승표" id="{CA932831-B316-4620-8BED-75DBE38F21D4}">
          <p14:sldIdLst/>
        </p14:section>
        <p14:section name="기본 구역" id="{5D7242E7-1CC8-4CAE-97C4-43DABFD8F4AA}">
          <p14:sldIdLst>
            <p14:sldId id="264"/>
            <p14:sldId id="290"/>
            <p14:sldId id="265"/>
          </p14:sldIdLst>
        </p14:section>
        <p14:section name="은진" id="{5C7B98FD-5893-41AD-89F7-C2F728688965}">
          <p14:sldIdLst/>
        </p14:section>
        <p14:section name="1.제안배경" id="{7FAAC800-0879-490F-B6E9-05B29160159D}">
          <p14:sldIdLst>
            <p14:sldId id="258"/>
            <p14:sldId id="281"/>
            <p14:sldId id="263"/>
            <p14:sldId id="292"/>
            <p14:sldId id="294"/>
            <p14:sldId id="295"/>
            <p14:sldId id="266"/>
          </p14:sldIdLst>
        </p14:section>
        <p14:section name="2. 프로젝트 소개" id="{768CAD79-0D99-4DBB-BAD5-C7A2995ABEA2}">
          <p14:sldIdLst>
            <p14:sldId id="296"/>
            <p14:sldId id="301"/>
            <p14:sldId id="331"/>
            <p14:sldId id="272"/>
          </p14:sldIdLst>
        </p14:section>
        <p14:section name="단우" id="{F8A6D073-3ED5-4472-993D-871645500873}">
          <p14:sldIdLst/>
        </p14:section>
        <p14:section name="3. 구현 및 시행착오" id="{F9CBF298-09FB-4BC0-BFB7-0FAA3485A09E}">
          <p14:sldIdLst>
            <p14:sldId id="297"/>
            <p14:sldId id="303"/>
            <p14:sldId id="293"/>
            <p14:sldId id="324"/>
            <p14:sldId id="323"/>
            <p14:sldId id="325"/>
            <p14:sldId id="327"/>
            <p14:sldId id="305"/>
            <p14:sldId id="307"/>
            <p14:sldId id="309"/>
          </p14:sldIdLst>
        </p14:section>
        <p14:section name="지인" id="{39FC1950-D8B4-4EF8-BCFC-073AC9AC2A15}">
          <p14:sldIdLst>
            <p14:sldId id="308"/>
            <p14:sldId id="310"/>
            <p14:sldId id="314"/>
            <p14:sldId id="316"/>
            <p14:sldId id="311"/>
            <p14:sldId id="315"/>
            <p14:sldId id="268"/>
            <p14:sldId id="329"/>
          </p14:sldIdLst>
        </p14:section>
        <p14:section name="승표" id="{B1B12AB7-B542-4DDD-963E-BABA2451EF28}">
          <p14:sldIdLst/>
        </p14:section>
        <p14:section name="시행착오" id="{4FA2428A-F1F8-4F9C-895C-0825E27E3569}">
          <p14:sldIdLst>
            <p14:sldId id="313"/>
            <p14:sldId id="312"/>
          </p14:sldIdLst>
        </p14:section>
        <p14:section name="4. 시연영상" id="{FF6AE7C8-13BC-493F-8F00-CD33636ED706}">
          <p14:sldIdLst>
            <p14:sldId id="298"/>
            <p14:sldId id="306"/>
          </p14:sldIdLst>
        </p14:section>
        <p14:section name="은정" id="{AE4E3B8D-BD5A-4C16-ADD8-8D7B0C5233C9}">
          <p14:sldIdLst/>
        </p14:section>
        <p14:section name="5. 기대효과&amp;활용방안" id="{9A43B63E-F0AB-4E3D-9E99-392BC7C0994D}">
          <p14:sldIdLst>
            <p14:sldId id="299"/>
            <p14:sldId id="320"/>
            <p14:sldId id="269"/>
            <p14:sldId id="322"/>
            <p14:sldId id="321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8C9"/>
    <a:srgbClr val="2993BA"/>
    <a:srgbClr val="67D0CC"/>
    <a:srgbClr val="D1D0CC"/>
    <a:srgbClr val="A18947"/>
    <a:srgbClr val="FDD02D"/>
    <a:srgbClr val="9F938D"/>
    <a:srgbClr val="6D5D57"/>
    <a:srgbClr val="C49676"/>
    <a:srgbClr val="94643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0052" autoAdjust="0"/>
  </p:normalViewPr>
  <p:slideViewPr>
    <p:cSldViewPr snapToGrid="0" showGuides="1">
      <p:cViewPr varScale="1">
        <p:scale>
          <a:sx n="70" d="100"/>
          <a:sy n="70" d="100"/>
        </p:scale>
        <p:origin x="102" y="55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1470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500" b="1" dirty="0"/>
              <a:t>분기별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6433062428223</c:v>
                </c:pt>
                <c:pt idx="1">
                  <c:v>5351312162928</c:v>
                </c:pt>
                <c:pt idx="2">
                  <c:v>5791836847193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A-419E-8FEB-4EBE4BD588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6536236149362</c:v>
                </c:pt>
                <c:pt idx="1">
                  <c:v>6158659659452</c:v>
                </c:pt>
                <c:pt idx="2">
                  <c:v>7426904864870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8A-419E-8FEB-4EBE4BD588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6312592986247</c:v>
                </c:pt>
                <c:pt idx="1">
                  <c:v>5555867839055</c:v>
                </c:pt>
                <c:pt idx="2">
                  <c:v>7421736191194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8A-419E-8FEB-4EBE4BD588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5764908788049</c:v>
                </c:pt>
                <c:pt idx="1">
                  <c:v>6650678004082</c:v>
                </c:pt>
                <c:pt idx="2">
                  <c:v>7776648483186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8A-419E-8FEB-4EBE4BD58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7283247"/>
        <c:axId val="427283727"/>
      </c:barChart>
      <c:catAx>
        <c:axId val="427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7283727"/>
        <c:crosses val="autoZero"/>
        <c:auto val="1"/>
        <c:lblAlgn val="ctr"/>
        <c:lblOffset val="100"/>
        <c:noMultiLvlLbl val="0"/>
      </c:catAx>
      <c:valAx>
        <c:axId val="42728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분기당 매출 금액</a:t>
                </a:r>
              </a:p>
            </c:rich>
          </c:tx>
          <c:layout>
            <c:manualLayout>
              <c:xMode val="edge"/>
              <c:yMode val="edge"/>
              <c:x val="4.1930542655595246E-2"/>
              <c:y val="0.383916327964216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7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500" b="1" dirty="0"/>
              <a:t>연간</a:t>
            </a:r>
            <a:r>
              <a:rPr lang="ko-KR" altLang="en-US" sz="2500" b="1" baseline="0" dirty="0"/>
              <a:t> 업종별 매출 비교</a:t>
            </a:r>
            <a:endParaRPr lang="ko-KR" altLang="en-US" sz="25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3623777206848947"/>
          <c:y val="0.14078129744768939"/>
          <c:w val="0.70707441063954934"/>
          <c:h val="0.812846158187181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6-4986-B949-1867DD20E1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D6-4986-B949-1867DD20E1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D6-4986-B949-1867DD20E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분기당 매출 금액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b="1" dirty="0"/>
              <a:t>총 생활 인구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549294323683938"/>
          <c:y val="0.20199347740864618"/>
          <c:w val="0.74890285361079634"/>
          <c:h val="0.730431067478885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  <c:extLst/>
            </c:numRef>
          </c:cat>
          <c:val>
            <c:numRef>
              <c:f>Sheet1!$B$2:$B$7</c:f>
              <c:numCache>
                <c:formatCode>General</c:formatCode>
                <c:ptCount val="3"/>
                <c:pt idx="0">
                  <c:v>360200</c:v>
                </c:pt>
                <c:pt idx="1">
                  <c:v>273534</c:v>
                </c:pt>
                <c:pt idx="2">
                  <c:v>283786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77E5-4D72-81F5-F0AFBEB7E0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2분기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  <c:extLst/>
            </c:numRef>
          </c:cat>
          <c:val>
            <c:numRef>
              <c:f>Sheet1!$C$2:$C$7</c:f>
              <c:numCache>
                <c:formatCode>General</c:formatCode>
                <c:ptCount val="3"/>
                <c:pt idx="0">
                  <c:v>340370</c:v>
                </c:pt>
                <c:pt idx="1">
                  <c:v>309017</c:v>
                </c:pt>
                <c:pt idx="2">
                  <c:v>344263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7E5-4D72-81F5-F0AFBEB7E0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3분기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  <c:extLst/>
            </c:numRef>
          </c:cat>
          <c:val>
            <c:numRef>
              <c:f>Sheet1!$D$2:$D$7</c:f>
              <c:numCache>
                <c:formatCode>General</c:formatCode>
                <c:ptCount val="3"/>
                <c:pt idx="0">
                  <c:v>330780</c:v>
                </c:pt>
                <c:pt idx="1">
                  <c:v>272217</c:v>
                </c:pt>
                <c:pt idx="2">
                  <c:v>345803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77E5-4D72-81F5-F0AFBEB7E03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4분기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3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  <c:extLst/>
            </c:numRef>
          </c:cat>
          <c:val>
            <c:numRef>
              <c:f>Sheet1!$E$2:$E$7</c:f>
              <c:numCache>
                <c:formatCode>General</c:formatCode>
                <c:ptCount val="3"/>
                <c:pt idx="0">
                  <c:v>305376</c:v>
                </c:pt>
                <c:pt idx="1">
                  <c:v>302785</c:v>
                </c:pt>
                <c:pt idx="2">
                  <c:v>360458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77E5-4D72-81F5-F0AFBEB7E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797323728"/>
        <c:axId val="1797341968"/>
      </c:barChart>
      <c:catAx>
        <c:axId val="179732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7341968"/>
        <c:crosses val="autoZero"/>
        <c:auto val="1"/>
        <c:lblAlgn val="ctr"/>
        <c:lblOffset val="100"/>
        <c:noMultiLvlLbl val="0"/>
      </c:catAx>
      <c:valAx>
        <c:axId val="1797341968"/>
        <c:scaling>
          <c:orientation val="minMax"/>
          <c:max val="5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7323728"/>
        <c:crosses val="autoZero"/>
        <c:crossBetween val="between"/>
        <c:majorUnit val="100000"/>
        <c:dispUnits>
          <c:builtInUnit val="thousands"/>
          <c:dispUnitsLbl>
            <c:layout>
              <c:manualLayout>
                <c:xMode val="edge"/>
                <c:yMode val="edge"/>
                <c:x val="1.599676878390352E-2"/>
                <c:y val="0.20307956296931823"/>
              </c:manualLayout>
            </c:layout>
            <c:spPr>
              <a:noFill/>
              <a:ln>
                <a:noFill/>
              </a:ln>
              <a:effectLst/>
            </c:spPr>
            <c:txPr>
              <a:bodyPr rot="0" spcFirstLastPara="1" vertOverflow="ellipsis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b="1" dirty="0"/>
              <a:t>생활인구</a:t>
            </a:r>
          </a:p>
        </c:rich>
      </c:tx>
      <c:layout>
        <c:manualLayout>
          <c:xMode val="edge"/>
          <c:yMode val="edge"/>
          <c:x val="0.331031438500469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3754286119713224"/>
          <c:y val="0.27297788058083727"/>
          <c:w val="0.47982492881420535"/>
          <c:h val="0.66079609050393984"/>
        </c:manualLayout>
      </c:layout>
      <c:barChart>
        <c:barDir val="bar"/>
        <c:grouping val="clustered"/>
        <c:varyColors val="0"/>
        <c:ser>
          <c:idx val="0"/>
          <c:order val="0"/>
          <c:tx>
            <c:v>여성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60대 이상</c:v>
                </c:pt>
                <c:pt idx="1">
                  <c:v>50대</c:v>
                </c:pt>
                <c:pt idx="2">
                  <c:v>40대</c:v>
                </c:pt>
                <c:pt idx="3">
                  <c:v>30대</c:v>
                </c:pt>
                <c:pt idx="4">
                  <c:v>20대</c:v>
                </c:pt>
                <c:pt idx="5">
                  <c:v>10대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32641</c:v>
                </c:pt>
                <c:pt idx="1">
                  <c:v>25129</c:v>
                </c:pt>
                <c:pt idx="2">
                  <c:v>30240</c:v>
                </c:pt>
                <c:pt idx="3">
                  <c:v>34669</c:v>
                </c:pt>
                <c:pt idx="4">
                  <c:v>34407</c:v>
                </c:pt>
                <c:pt idx="5">
                  <c:v>11939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B-4F3B-969C-3729C2275BB9}"/>
            </c:ext>
          </c:extLst>
        </c:ser>
        <c:ser>
          <c:idx val="1"/>
          <c:order val="1"/>
          <c:tx>
            <c:v>남성</c:v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60대 이상</c:v>
                </c:pt>
                <c:pt idx="1">
                  <c:v>50대</c:v>
                </c:pt>
                <c:pt idx="2">
                  <c:v>40대</c:v>
                </c:pt>
                <c:pt idx="3">
                  <c:v>30대</c:v>
                </c:pt>
                <c:pt idx="4">
                  <c:v>20대</c:v>
                </c:pt>
                <c:pt idx="5">
                  <c:v>10대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35992</c:v>
                </c:pt>
                <c:pt idx="1">
                  <c:v>34685</c:v>
                </c:pt>
                <c:pt idx="2">
                  <c:v>41701</c:v>
                </c:pt>
                <c:pt idx="3">
                  <c:v>40417</c:v>
                </c:pt>
                <c:pt idx="4">
                  <c:v>26372</c:v>
                </c:pt>
                <c:pt idx="5">
                  <c:v>11885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AB-4F3B-969C-3729C2275BB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6"/>
        <c:axId val="532948384"/>
        <c:axId val="532950024"/>
      </c:barChart>
      <c:catAx>
        <c:axId val="532948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  <c:max val="42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b="1" dirty="0" err="1"/>
              <a:t>요일별</a:t>
            </a:r>
            <a:r>
              <a:rPr lang="ko-KR" altLang="en-US" sz="2200" b="1" dirty="0"/>
              <a:t> 생활인구</a:t>
            </a:r>
          </a:p>
        </c:rich>
      </c:tx>
      <c:layout>
        <c:manualLayout>
          <c:xMode val="edge"/>
          <c:yMode val="edge"/>
          <c:x val="0.25429155185982827"/>
          <c:y val="1.68494309755613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3754286119713224"/>
          <c:y val="0.27297788058083727"/>
          <c:w val="0.5889315578465063"/>
          <c:h val="0.66079609050393984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일</c:v>
                </c:pt>
                <c:pt idx="1">
                  <c:v>토</c:v>
                </c:pt>
                <c:pt idx="2">
                  <c:v>금</c:v>
                </c:pt>
                <c:pt idx="3">
                  <c:v>목</c:v>
                </c:pt>
                <c:pt idx="4">
                  <c:v>수</c:v>
                </c:pt>
                <c:pt idx="5">
                  <c:v>화</c:v>
                </c:pt>
                <c:pt idx="6">
                  <c:v>월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850846</c:v>
                </c:pt>
                <c:pt idx="1">
                  <c:v>1081637</c:v>
                </c:pt>
                <c:pt idx="2">
                  <c:v>1402541</c:v>
                </c:pt>
                <c:pt idx="3">
                  <c:v>1435776</c:v>
                </c:pt>
                <c:pt idx="4">
                  <c:v>1323436</c:v>
                </c:pt>
                <c:pt idx="5">
                  <c:v>1409026</c:v>
                </c:pt>
                <c:pt idx="6">
                  <c:v>1350292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9-48B5-AF93-6BBB5D27F6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32948384"/>
        <c:axId val="532950024"/>
      </c:barChart>
      <c:catAx>
        <c:axId val="532948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  <c:majorUnit val="400000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74150400585688"/>
          <c:y val="9.5115282173067597E-2"/>
          <c:w val="0.66827251240776042"/>
          <c:h val="0.9048847178269323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131-4144-9FD1-19E737C159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131-4144-9FD1-19E737C159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131-4144-9FD1-19E737C1592A}"/>
              </c:ext>
            </c:extLst>
          </c:dPt>
          <c:dLbls>
            <c:dLbl>
              <c:idx val="0"/>
              <c:layout>
                <c:manualLayout>
                  <c:x val="-0.25253722207151658"/>
                  <c:y val="-0.190667907056714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130F8D-688F-4B02-84F6-A3F640654A97}" type="PERCENTAGE">
                      <a:rPr lang="en-US" altLang="ko-KR" sz="2500" smtClean="0"/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95480334507335"/>
                      <c:h val="0.184221007881564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131-4144-9FD1-19E737C1592A}"/>
                </c:ext>
              </c:extLst>
            </c:dLbl>
            <c:dLbl>
              <c:idx val="1"/>
              <c:layout>
                <c:manualLayout>
                  <c:x val="0.19186051919887384"/>
                  <c:y val="5.085739924724799E-2"/>
                </c:manualLayout>
              </c:layout>
              <c:tx>
                <c:rich>
                  <a:bodyPr/>
                  <a:lstStyle/>
                  <a:p>
                    <a:fld id="{B44F804F-32CA-4782-A88D-065103E232EF}" type="PERCENTAGE">
                      <a:rPr lang="en-US" altLang="ko-KR" sz="250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131-4144-9FD1-19E737C1592A}"/>
                </c:ext>
              </c:extLst>
            </c:dLbl>
            <c:dLbl>
              <c:idx val="2"/>
              <c:layout>
                <c:manualLayout>
                  <c:x val="0.17265615780870142"/>
                  <c:y val="0.28398852946233388"/>
                </c:manualLayout>
              </c:layout>
              <c:tx>
                <c:rich>
                  <a:bodyPr/>
                  <a:lstStyle/>
                  <a:p>
                    <a:fld id="{20BB0FE7-A0F9-4B57-B811-A0C34BDA39DC}" type="PERCENTAGE">
                      <a:rPr lang="en-US" altLang="ko-KR" sz="250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131-4144-9FD1-19E737C159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긍정</c:v>
                </c:pt>
                <c:pt idx="1">
                  <c:v>부정</c:v>
                </c:pt>
                <c:pt idx="2">
                  <c:v>중립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66.900000000000006</c:v>
                </c:pt>
                <c:pt idx="1">
                  <c:v>16.7</c:v>
                </c:pt>
                <c:pt idx="2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31-4144-9FD1-19E737C1592A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dirty="0">
                <a:solidFill>
                  <a:srgbClr val="C5BCFA"/>
                </a:solidFill>
              </a:rPr>
              <a:t>강남구</a:t>
            </a:r>
          </a:p>
        </c:rich>
      </c:tx>
      <c:layout>
        <c:manualLayout>
          <c:xMode val="edge"/>
          <c:yMode val="edge"/>
          <c:x val="9.3282038236127032E-2"/>
          <c:y val="6.7188737401446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5369713493042528E-2"/>
          <c:y val="0.23993383620559719"/>
          <c:w val="0.82434824606477819"/>
          <c:h val="0.594107322526154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레코드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크롤링</c:v>
                </c:pt>
                <c:pt idx="1">
                  <c:v>모델링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3300</c:v>
                </c:pt>
                <c:pt idx="1">
                  <c:v>5200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2-4F6D-A255-68A35CB8B7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97327568"/>
        <c:axId val="1797328048"/>
      </c:barChart>
      <c:catAx>
        <c:axId val="1797327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7328048"/>
        <c:crosses val="autoZero"/>
        <c:auto val="1"/>
        <c:lblAlgn val="ctr"/>
        <c:lblOffset val="100"/>
        <c:noMultiLvlLbl val="0"/>
      </c:catAx>
      <c:valAx>
        <c:axId val="1797328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9732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5467439773059998"/>
          <c:y val="8.5090838676454561E-2"/>
          <c:w val="0.35887048387948373"/>
          <c:h val="7.641974107053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0.50506</cdr:x>
      <cdr:y>0.45425</cdr:y>
    </cdr:from>
    <cdr:to>
      <cdr:x>0.72059</cdr:x>
      <cdr:y>0.57422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D1CE219-9A7F-8691-81EF-27DDC290F2A3}"/>
            </a:ext>
          </a:extLst>
        </cdr:cNvPr>
        <cdr:cNvSpPr txBox="1"/>
      </cdr:nvSpPr>
      <cdr:spPr>
        <a:xfrm xmlns:a="http://schemas.openxmlformats.org/drawingml/2006/main">
          <a:off x="2148560" y="1479503"/>
          <a:ext cx="916878" cy="3907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2200" b="1" dirty="0">
              <a:solidFill>
                <a:schemeClr val="bg1"/>
              </a:solidFill>
            </a:rPr>
            <a:t>긍정</a:t>
          </a:r>
        </a:p>
      </cdr:txBody>
    </cdr:sp>
  </cdr:relSizeAnchor>
  <cdr:relSizeAnchor xmlns:cdr="http://schemas.openxmlformats.org/drawingml/2006/chartDrawing">
    <cdr:from>
      <cdr:x>0.15837</cdr:x>
      <cdr:y>0.44561</cdr:y>
    </cdr:from>
    <cdr:to>
      <cdr:x>0.33566</cdr:x>
      <cdr:y>0.56558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5471D7C2-6310-8BFE-D1C3-F7732E69C754}"/>
            </a:ext>
          </a:extLst>
        </cdr:cNvPr>
        <cdr:cNvSpPr txBox="1"/>
      </cdr:nvSpPr>
      <cdr:spPr>
        <a:xfrm xmlns:a="http://schemas.openxmlformats.org/drawingml/2006/main">
          <a:off x="673696" y="1451355"/>
          <a:ext cx="754205" cy="3907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2200" b="1" dirty="0">
              <a:solidFill>
                <a:schemeClr val="bg1"/>
              </a:solidFill>
            </a:rPr>
            <a:t>부정</a:t>
          </a:r>
        </a:p>
      </cdr:txBody>
    </cdr:sp>
  </cdr:relSizeAnchor>
  <cdr:relSizeAnchor xmlns:cdr="http://schemas.openxmlformats.org/drawingml/2006/chartDrawing">
    <cdr:from>
      <cdr:x>0.26021</cdr:x>
      <cdr:y>0.19758</cdr:y>
    </cdr:from>
    <cdr:to>
      <cdr:x>0.4375</cdr:x>
      <cdr:y>0.31755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C409F23A-BF4B-9408-F0BF-49AFB99E74F3}"/>
            </a:ext>
          </a:extLst>
        </cdr:cNvPr>
        <cdr:cNvSpPr txBox="1"/>
      </cdr:nvSpPr>
      <cdr:spPr>
        <a:xfrm xmlns:a="http://schemas.openxmlformats.org/drawingml/2006/main">
          <a:off x="1106939" y="643515"/>
          <a:ext cx="754205" cy="3907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2200" b="1" dirty="0">
              <a:solidFill>
                <a:schemeClr val="bg1"/>
              </a:solidFill>
            </a:rPr>
            <a:t>중립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D65D6-586F-4648-9627-E9DC12B177C8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64E40-37B1-45D1-B13D-4A6C5C578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4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43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8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0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2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47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2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71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47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 err="1"/>
              <a:t>ㅋㅋ</a:t>
            </a:r>
            <a:r>
              <a:rPr lang="ko-KR" altLang="en-US" dirty="0"/>
              <a:t> </a:t>
            </a:r>
            <a:r>
              <a:rPr lang="ko-KR" altLang="en-US" dirty="0" err="1"/>
              <a:t>ㅎㅎ</a:t>
            </a:r>
            <a:r>
              <a:rPr lang="ko-KR" altLang="en-US" dirty="0"/>
              <a:t> </a:t>
            </a:r>
            <a:r>
              <a:rPr lang="en-US" altLang="ko-KR" dirty="0"/>
              <a:t>^^ </a:t>
            </a:r>
            <a:r>
              <a:rPr lang="ko-KR" altLang="en-US" dirty="0" err="1"/>
              <a:t>ㅜ</a:t>
            </a:r>
            <a:r>
              <a:rPr lang="ko-KR" altLang="en-US" dirty="0"/>
              <a:t> </a:t>
            </a:r>
            <a:r>
              <a:rPr lang="ko-KR" altLang="en-US" dirty="0" err="1"/>
              <a:t>ㅠ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안읽힘</a:t>
            </a:r>
            <a:r>
              <a:rPr lang="en-US" altLang="ko-KR" dirty="0"/>
              <a:t>. </a:t>
            </a:r>
            <a:r>
              <a:rPr lang="ko-KR" altLang="en-US" dirty="0"/>
              <a:t>단어만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82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강남구 가로수길 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294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강남구 가로수길 기준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2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57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1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29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96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 효과 및 활용 방안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470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 첫번째 선택 업종 적합도 수치화 </a:t>
            </a:r>
            <a:r>
              <a:rPr lang="en-US" altLang="ko-KR" dirty="0"/>
              <a:t>: </a:t>
            </a:r>
            <a:r>
              <a:rPr lang="ko-KR" altLang="en-US" dirty="0"/>
              <a:t>적합도를 </a:t>
            </a:r>
            <a:r>
              <a:rPr lang="ko-KR" altLang="en-US" dirty="0" err="1"/>
              <a:t>수치화하면</a:t>
            </a:r>
            <a:r>
              <a:rPr lang="ko-KR" altLang="en-US" dirty="0"/>
              <a:t> 더욱 정확한 분석과 판단이 가능해질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 </a:t>
            </a:r>
            <a:r>
              <a:rPr lang="ko-KR" altLang="en-US" dirty="0"/>
              <a:t>두번째 적절한 창업 종목 추천으로 창업 성공률 향상에 도움을 줄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06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편리한 정보 제공 </a:t>
            </a:r>
            <a:r>
              <a:rPr lang="en-US" altLang="ko-KR" b="0" dirty="0"/>
              <a:t>: </a:t>
            </a:r>
            <a:r>
              <a:rPr lang="ko-KR" altLang="en-US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직접 현장을 돌아다니지 않아도 서비스를 통해 편리하게 정보를 제공 </a:t>
            </a:r>
            <a:endParaRPr lang="en-US" altLang="ko-KR" sz="1200" b="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="0" dirty="0"/>
              <a:t>업종 선정 도움 </a:t>
            </a:r>
            <a:r>
              <a:rPr lang="en-US" altLang="ko-KR" b="0" dirty="0"/>
              <a:t>: </a:t>
            </a:r>
            <a:r>
              <a:rPr lang="ko-KR" altLang="en-US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창업 아이템 선정을 하지 못한 고객에게 정보를 제공함으로써 업종 선정에 도움</a:t>
            </a:r>
            <a:endParaRPr lang="en-US" altLang="ko-KR" sz="1200" b="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창업 이후 컨설팅 제공 </a:t>
            </a:r>
            <a:r>
              <a:rPr lang="en-US" altLang="ko-KR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창업 이후</a:t>
            </a:r>
            <a:r>
              <a:rPr lang="en-US" altLang="ko-KR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b="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업체가 지속적으로 유지 및 발전할 수 있도록 컨설팅을 제공하여 그를 통해 수익 모델을 형성할 수 있도록 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7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3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선정 모델 </a:t>
            </a:r>
            <a:r>
              <a:rPr lang="en-US" altLang="ko-KR" dirty="0"/>
              <a:t>: </a:t>
            </a:r>
            <a:r>
              <a:rPr lang="en-US" altLang="ko-KR" dirty="0" err="1"/>
              <a:t>Okt</a:t>
            </a:r>
            <a:endParaRPr lang="en-US" altLang="ko-KR" dirty="0"/>
          </a:p>
          <a:p>
            <a:r>
              <a:rPr lang="ko-KR" altLang="en-US" dirty="0"/>
              <a:t>  선정 이유</a:t>
            </a:r>
            <a:r>
              <a:rPr lang="en-US" altLang="ko-KR" dirty="0"/>
              <a:t>: </a:t>
            </a:r>
            <a:r>
              <a:rPr lang="ko-KR" altLang="en-US" dirty="0"/>
              <a:t>준수한 처리 속도와 결과</a:t>
            </a:r>
            <a:r>
              <a:rPr lang="en-US" altLang="ko-KR" dirty="0"/>
              <a:t>, </a:t>
            </a:r>
            <a:r>
              <a:rPr lang="ko-KR" altLang="en-US" dirty="0"/>
              <a:t>형태소의 기본형으로 변환해주는 기능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8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5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7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7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20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64E40-37B1-45D1-B13D-4A6C5C5781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A6190-5AD5-411D-A2E1-CBFE7E9E6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50A6A-9AD9-4E67-9462-D622CFDE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0A736-D3CF-4EB7-8BA0-56472C32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65AC6-B87A-4EBA-B5CD-060027B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488DB-60F0-4281-A964-2443B325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2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EB3EE-A2DB-4BB1-A7D3-A0E19FE2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A02AF-04E3-4889-B2B3-D98DB3612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347A8-EED2-4DA7-9BE0-7AA7704ED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424D-1236-4066-A324-3907D5E7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B51CA-B414-4232-B114-A90ACC1F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D6192-695D-4227-AE0B-3EA9CBC3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6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4A16-14F8-4CB3-AD57-B527F609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325C68-8630-4876-B207-8FCAFF5D6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0492D9-B443-41D4-973E-7F75D996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DB944-0545-4638-A809-88812325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B92B-2950-4C87-BD29-26773F1A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B7218A-5399-4877-8317-49CE8692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29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837B0-C504-4248-82B3-C30E56AC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3E2B1-CB37-49C1-BDF5-69131C2FF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74288-8500-499F-B800-80D610D9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37A37-0202-4584-B227-5E6F42C4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4D5D5F-4C5B-47C6-BB09-28353E75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66FFDE-E565-43B6-816D-AD849F71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196E0-7FFC-41C4-8A20-9977CFDD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04FD4-3F67-48F0-99BF-32E95510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0597B-50B0-49E1-AB31-8A6DEE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1D741-23EF-4045-864E-D0B67AE0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3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02B1F-64F3-4E30-B8C0-9E7B01A7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F23D0-8C1C-4092-B53E-2ED20452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61F094-E542-4629-B01A-25843580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C85F-C866-44D9-9EC9-379126B0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AF8C0-3ECF-4ADA-8BD9-5E582316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2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68DA-0488-4CED-A68C-9D2B56D8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67FB74-C757-47B8-9614-71988E97A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28799-2D7D-4133-89EE-E64B341D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5DB67-A697-4381-857A-900FA494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B6B01-62BD-4950-A49D-FF9C370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60867-D0E6-4DA9-8103-0F955DAD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6A977-D89D-4F04-8848-CF37D5DAF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81415-34F0-4F6E-A3DA-2034899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1F067-FDFB-4F46-8834-5BEBB1E2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DEEF-A9BA-413D-9A0B-D0E3CA7A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8165A1-0101-4989-BD20-C59F856F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A170E-EAB4-40EF-931F-BCE42BB0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28271-321F-4BFE-90B3-B1331F00B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8DC894-BAA6-4039-BE93-1822B537C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F48505-CC8F-456C-870A-402DF88E3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10CA90-34DA-40B8-AD1A-89B17C42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B891A4-B41E-472E-8570-33CD41DD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15F28-F346-48D6-9FD1-35B637C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E73DF1-F4F2-4DA0-851B-99BEB7F1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1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99442-8CE2-4116-ADF1-E697A148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9DA499-6C66-41BA-B784-CE6BD842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86A6-1A27-41C7-9322-3007D624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ADB03-FBEB-41FA-B8DE-B740EA18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81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31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43016-326E-4DB4-9724-2123CCBEE99E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71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DF4B4-2C36-40E8-87E3-E6C2743F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AEFB8D-4BF9-403F-B2A6-BDEF316C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938EC4-1B30-4C03-8B5F-429FF2DD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7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68B613-257D-48E4-BC08-4889370B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A1247E-7D2A-458D-906F-C33531578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71369-175D-413C-AA17-836E5969C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24F23-26F7-45C5-A3F7-10F80CCFD8E0}" type="datetimeFigureOut">
              <a:rPr lang="ko-KR" altLang="en-US" smtClean="0"/>
              <a:t>2023-05-09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658A0-2760-4402-A880-D6CDDA74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1037-8752-41F7-B408-BFBD8874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52D4-4EF0-45BD-937C-A896D8324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81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8.png"/><Relationship Id="rId5" Type="http://schemas.openxmlformats.org/officeDocument/2006/relationships/image" Target="../media/image43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277466-A66C-4422-8082-74E2F4F6366E}"/>
              </a:ext>
            </a:extLst>
          </p:cNvPr>
          <p:cNvSpPr/>
          <p:nvPr/>
        </p:nvSpPr>
        <p:spPr>
          <a:xfrm>
            <a:off x="624041" y="1499190"/>
            <a:ext cx="10943917" cy="38596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6F4D5-9A42-42F6-BBB6-9854B812625A}"/>
              </a:ext>
            </a:extLst>
          </p:cNvPr>
          <p:cNvSpPr txBox="1"/>
          <p:nvPr/>
        </p:nvSpPr>
        <p:spPr>
          <a:xfrm>
            <a:off x="2578049" y="2073147"/>
            <a:ext cx="7035900" cy="2711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pc="-300" dirty="0">
                <a:solidFill>
                  <a:schemeClr val="bg2">
                    <a:lumMod val="25000"/>
                  </a:schemeClr>
                </a:solidFill>
              </a:rPr>
              <a:t>예비 창업자들을 위한</a:t>
            </a:r>
            <a:endParaRPr lang="en-US" altLang="ko-KR" sz="6000" b="1" spc="-3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spc="-300" dirty="0">
                <a:solidFill>
                  <a:schemeClr val="bg2">
                    <a:lumMod val="25000"/>
                  </a:schemeClr>
                </a:solidFill>
              </a:rPr>
              <a:t>상권 분석 서비스</a:t>
            </a:r>
            <a:endParaRPr lang="en-US" altLang="ko-KR" sz="6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CF9B503-61CC-46BC-A1B6-57B1B60959DA}"/>
              </a:ext>
            </a:extLst>
          </p:cNvPr>
          <p:cNvSpPr/>
          <p:nvPr/>
        </p:nvSpPr>
        <p:spPr>
          <a:xfrm rot="16200000" flipH="1">
            <a:off x="8918148" y="2708999"/>
            <a:ext cx="3859619" cy="144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583E1-D23A-38AA-E133-AB407B6DB1D7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rgbClr val="2993B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8EF9-6C1A-C2A6-1582-BC476947ED67}"/>
              </a:ext>
            </a:extLst>
          </p:cNvPr>
          <p:cNvSpPr txBox="1"/>
          <p:nvPr/>
        </p:nvSpPr>
        <p:spPr>
          <a:xfrm>
            <a:off x="4270241" y="5552917"/>
            <a:ext cx="7330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000" b="1" dirty="0" err="1"/>
              <a:t>스타트라이팀</a:t>
            </a:r>
            <a:endParaRPr lang="en-US" altLang="ko-KR" sz="3000" b="1" dirty="0"/>
          </a:p>
          <a:p>
            <a:pPr algn="ctr"/>
            <a:r>
              <a:rPr lang="ko-KR" altLang="en-US" sz="3000" b="1" dirty="0" err="1"/>
              <a:t>홍승표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 / </a:t>
            </a:r>
            <a:r>
              <a:rPr lang="ko-KR" altLang="en-US" sz="3000" b="1" dirty="0" err="1"/>
              <a:t>서단우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/ </a:t>
            </a:r>
            <a:r>
              <a:rPr lang="ko-KR" altLang="en-US" sz="3000" b="1" dirty="0" err="1"/>
              <a:t>조은진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/ </a:t>
            </a:r>
            <a:r>
              <a:rPr lang="ko-KR" altLang="en-US" sz="3000" b="1" dirty="0"/>
              <a:t>차지인 </a:t>
            </a:r>
            <a:r>
              <a:rPr lang="en-US" altLang="ko-KR" sz="3000" b="1" dirty="0"/>
              <a:t>/ </a:t>
            </a:r>
            <a:r>
              <a:rPr lang="ko-KR" altLang="en-US" sz="3000" b="1" dirty="0"/>
              <a:t>함은정</a:t>
            </a:r>
          </a:p>
        </p:txBody>
      </p:sp>
    </p:spTree>
    <p:extLst>
      <p:ext uri="{BB962C8B-B14F-4D97-AF65-F5344CB8AC3E}">
        <p14:creationId xmlns:p14="http://schemas.microsoft.com/office/powerpoint/2010/main" val="38641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8AC77-9586-4E08-994E-A75585C32D8A}"/>
              </a:ext>
            </a:extLst>
          </p:cNvPr>
          <p:cNvCxnSpPr>
            <a:cxnSpLocks/>
          </p:cNvCxnSpPr>
          <p:nvPr/>
        </p:nvCxnSpPr>
        <p:spPr>
          <a:xfrm>
            <a:off x="57149" y="1148181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AE6E73-1267-3C23-1F8E-B9D46F43C83E}"/>
              </a:ext>
            </a:extLst>
          </p:cNvPr>
          <p:cNvSpPr/>
          <p:nvPr/>
        </p:nvSpPr>
        <p:spPr>
          <a:xfrm>
            <a:off x="829940" y="1368221"/>
            <a:ext cx="5086644" cy="50835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F49E7-3DFC-3881-F5F5-07B46E18417C}"/>
              </a:ext>
            </a:extLst>
          </p:cNvPr>
          <p:cNvSpPr/>
          <p:nvPr/>
        </p:nvSpPr>
        <p:spPr>
          <a:xfrm>
            <a:off x="6310275" y="1368221"/>
            <a:ext cx="5070371" cy="50835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58E5E-CD6F-E077-BB1E-8718490DE639}"/>
              </a:ext>
            </a:extLst>
          </p:cNvPr>
          <p:cNvSpPr/>
          <p:nvPr/>
        </p:nvSpPr>
        <p:spPr>
          <a:xfrm>
            <a:off x="1043804" y="1567867"/>
            <a:ext cx="4679634" cy="70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9B74-0D50-FDF8-9C58-E646DB401BC7}"/>
              </a:ext>
            </a:extLst>
          </p:cNvPr>
          <p:cNvSpPr txBox="1"/>
          <p:nvPr/>
        </p:nvSpPr>
        <p:spPr>
          <a:xfrm>
            <a:off x="1891954" y="1643633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통계 기반 상권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CEF71A-D050-B5D4-3A70-FF2D68FD8975}"/>
              </a:ext>
            </a:extLst>
          </p:cNvPr>
          <p:cNvSpPr/>
          <p:nvPr/>
        </p:nvSpPr>
        <p:spPr>
          <a:xfrm>
            <a:off x="6571588" y="1575376"/>
            <a:ext cx="4679634" cy="70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21DF8-E497-EAC0-DD2E-5CB60F819008}"/>
              </a:ext>
            </a:extLst>
          </p:cNvPr>
          <p:cNvSpPr txBox="1"/>
          <p:nvPr/>
        </p:nvSpPr>
        <p:spPr>
          <a:xfrm>
            <a:off x="7516721" y="1651142"/>
            <a:ext cx="268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SNS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기반 상권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9CCC9C-12E9-D4D7-A8FC-1A909E6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86" y="2410663"/>
            <a:ext cx="3643401" cy="372971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52F685E-E5EF-0CA5-CFB3-3BFC3325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86" y="2430502"/>
            <a:ext cx="2748130" cy="148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1029187-E822-8C95-1E8D-BF95DA830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21" y="3848411"/>
            <a:ext cx="2352675" cy="21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6538A3A-44CB-BCEF-5B82-835CF87D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953" y="2432734"/>
            <a:ext cx="2686670" cy="160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E6FFA-38CA-4025-1C1D-004AAB57C2D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5ABAA-9F61-50D6-5D3C-021AAD0507E6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8E1C5-F325-D1FD-08D9-42D6B8A1F011}"/>
              </a:ext>
            </a:extLst>
          </p:cNvPr>
          <p:cNvSpPr txBox="1"/>
          <p:nvPr/>
        </p:nvSpPr>
        <p:spPr>
          <a:xfrm>
            <a:off x="931728" y="673343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차별성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34496-4C8D-A77D-5907-457DAC95F35A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503795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168211" y="3443514"/>
            <a:ext cx="39068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spc="-300" dirty="0"/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118857" y="2613782"/>
            <a:ext cx="187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Part 2,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1713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개발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75C1AAE-12EF-45E0-EE5F-3D15CC42A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5524" y="1358592"/>
            <a:ext cx="11227759" cy="13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0742A6C6-7FB8-DB80-2276-44B0D0CA7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38212"/>
              </p:ext>
            </p:extLst>
          </p:nvPr>
        </p:nvGraphicFramePr>
        <p:xfrm>
          <a:off x="425525" y="2672394"/>
          <a:ext cx="11227759" cy="377474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421086">
                  <a:extLst>
                    <a:ext uri="{9D8B030D-6E8A-4147-A177-3AD203B41FA5}">
                      <a16:colId xmlns:a16="http://schemas.microsoft.com/office/drawing/2014/main" val="4154267244"/>
                    </a:ext>
                  </a:extLst>
                </a:gridCol>
                <a:gridCol w="2367029">
                  <a:extLst>
                    <a:ext uri="{9D8B030D-6E8A-4147-A177-3AD203B41FA5}">
                      <a16:colId xmlns:a16="http://schemas.microsoft.com/office/drawing/2014/main" val="3444913240"/>
                    </a:ext>
                  </a:extLst>
                </a:gridCol>
                <a:gridCol w="4439644">
                  <a:extLst>
                    <a:ext uri="{9D8B030D-6E8A-4147-A177-3AD203B41FA5}">
                      <a16:colId xmlns:a16="http://schemas.microsoft.com/office/drawing/2014/main" val="3924522225"/>
                    </a:ext>
                  </a:extLst>
                </a:gridCol>
              </a:tblGrid>
              <a:tr h="8772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solidFill>
                            <a:srgbClr val="002060"/>
                          </a:solidFill>
                        </a:rPr>
                        <a:t>내용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solidFill>
                            <a:srgbClr val="002060"/>
                          </a:solidFill>
                        </a:rPr>
                        <a:t>사용 </a:t>
                      </a:r>
                      <a:r>
                        <a:rPr lang="en-US" altLang="ko-KR" sz="3000" dirty="0">
                          <a:solidFill>
                            <a:srgbClr val="002060"/>
                          </a:solidFill>
                        </a:rPr>
                        <a:t>Tool</a:t>
                      </a:r>
                      <a:endParaRPr lang="ko-KR" altLang="en-US" sz="30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646359"/>
                  </a:ext>
                </a:extLst>
              </a:tr>
              <a:tr h="877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통계 데이터를 이용한 상권 분석</a:t>
                      </a:r>
                      <a:endParaRPr lang="en-US" altLang="ko-KR" sz="23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 err="1">
                          <a:solidFill>
                            <a:srgbClr val="002060"/>
                          </a:solidFill>
                        </a:rPr>
                        <a:t>Pycharm</a:t>
                      </a:r>
                      <a:r>
                        <a:rPr lang="en-US" altLang="ko-KR" sz="2300" dirty="0">
                          <a:solidFill>
                            <a:srgbClr val="002060"/>
                          </a:solidFill>
                        </a:rPr>
                        <a:t>, Tableau </a:t>
                      </a:r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등을 이용하여 확인 및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54007"/>
                  </a:ext>
                </a:extLst>
              </a:tr>
              <a:tr h="10802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오피니언 마이닝을 이용한 창업 추천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solidFill>
                            <a:srgbClr val="002060"/>
                          </a:solidFill>
                        </a:rPr>
                        <a:t>Selenium, BS</a:t>
                      </a:r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을 사용</a:t>
                      </a:r>
                      <a:r>
                        <a:rPr lang="en-US" altLang="ko-KR" sz="2300" dirty="0">
                          <a:solidFill>
                            <a:srgbClr val="002060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웹 </a:t>
                      </a:r>
                      <a:r>
                        <a:rPr lang="ko-KR" altLang="en-US" sz="2300" dirty="0" err="1">
                          <a:solidFill>
                            <a:srgbClr val="002060"/>
                          </a:solidFill>
                        </a:rPr>
                        <a:t>크롤링을</a:t>
                      </a:r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 통한 오피니언 데이터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709805"/>
                  </a:ext>
                </a:extLst>
              </a:tr>
              <a:tr h="877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지도 </a:t>
                      </a:r>
                      <a:r>
                        <a:rPr lang="en-US" altLang="ko-KR" sz="2300" dirty="0">
                          <a:solidFill>
                            <a:srgbClr val="002060"/>
                          </a:solidFill>
                        </a:rPr>
                        <a:t>API</a:t>
                      </a:r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를 이용한 위치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5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dirty="0">
                          <a:solidFill>
                            <a:srgbClr val="002060"/>
                          </a:solidFill>
                        </a:rPr>
                        <a:t>Open Street Map</a:t>
                      </a:r>
                      <a:r>
                        <a:rPr lang="ko-KR" altLang="en-US" sz="2300" dirty="0">
                          <a:solidFill>
                            <a:srgbClr val="002060"/>
                          </a:solidFill>
                        </a:rPr>
                        <a:t>을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3114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E36468E-DA9B-AF25-A2FE-2D51A444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09" y="5599199"/>
            <a:ext cx="1081850" cy="729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9125BE-A993-3F63-A714-996EEF3C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234" y="3634451"/>
            <a:ext cx="975041" cy="728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BE396-BED8-8A8D-FCB7-91744440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569" y="3635134"/>
            <a:ext cx="975041" cy="728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9B7433-45EF-5103-A400-6CA1CFEA6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885" y="4554734"/>
            <a:ext cx="2127590" cy="8819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B814A3-7CA7-1535-03FB-B50F09FB2B78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제안 배경 및 필요성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0D19F4-E965-4DB0-CADD-3F00CD93CBC2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BEE533-12BC-64CB-DCF6-DF6179039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05"/>
          <a:stretch/>
        </p:blipFill>
        <p:spPr>
          <a:xfrm>
            <a:off x="722871" y="2213014"/>
            <a:ext cx="5249032" cy="29461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A9D0A6-839B-9DA4-D178-25177A0AE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1" y="1786383"/>
            <a:ext cx="2097762" cy="43815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075DF60-533B-7948-D7F0-32FC7E7B3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90"/>
          <a:stretch/>
        </p:blipFill>
        <p:spPr bwMode="auto">
          <a:xfrm>
            <a:off x="2820634" y="1786383"/>
            <a:ext cx="3151270" cy="4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6ACE07-6B73-03E7-75C4-1AD16D2DCA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54" b="-1"/>
          <a:stretch/>
        </p:blipFill>
        <p:spPr>
          <a:xfrm>
            <a:off x="3593631" y="1827640"/>
            <a:ext cx="1295400" cy="3853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6764BA-4DF3-9C25-9B05-CF399D140FDD}"/>
              </a:ext>
            </a:extLst>
          </p:cNvPr>
          <p:cNvGrpSpPr/>
          <p:nvPr/>
        </p:nvGrpSpPr>
        <p:grpSpPr>
          <a:xfrm>
            <a:off x="6280155" y="2276041"/>
            <a:ext cx="5353879" cy="2883096"/>
            <a:chOff x="952653" y="4029815"/>
            <a:chExt cx="5275385" cy="215951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0276335-A6C0-1B64-3516-7F543F6B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495"/>
            <a:stretch/>
          </p:blipFill>
          <p:spPr>
            <a:xfrm>
              <a:off x="952653" y="4029815"/>
              <a:ext cx="5172075" cy="2159518"/>
            </a:xfrm>
            <a:prstGeom prst="rect">
              <a:avLst/>
            </a:prstGeom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CBFA57D9-8B4C-F749-C0AA-2CAEFE2967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0229" y="4173745"/>
              <a:ext cx="924825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34AF953A-8536-F0C7-9CC9-F32EB098A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038" y="4201347"/>
              <a:ext cx="1404000" cy="73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E478026-2D4B-912D-56D7-3A3CC2284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415" y="4173745"/>
              <a:ext cx="930678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8DB07E6-10F9-6A55-07C8-AE1A82DF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4" y="1837892"/>
            <a:ext cx="2097762" cy="438150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6D5365EF-E5C1-6487-76FE-52833C492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90"/>
          <a:stretch/>
        </p:blipFill>
        <p:spPr bwMode="auto">
          <a:xfrm>
            <a:off x="8377917" y="1837892"/>
            <a:ext cx="3151270" cy="4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5BAB475-7197-4278-9D56-E4CA0B348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54" b="-1"/>
          <a:stretch/>
        </p:blipFill>
        <p:spPr>
          <a:xfrm>
            <a:off x="9121436" y="1827640"/>
            <a:ext cx="1295400" cy="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A2D848-86B8-4FC6-8AB2-002FCCF6CD03}"/>
              </a:ext>
            </a:extLst>
          </p:cNvPr>
          <p:cNvSpPr/>
          <p:nvPr/>
        </p:nvSpPr>
        <p:spPr>
          <a:xfrm>
            <a:off x="1086539" y="1693523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0ED863-8E1F-4B14-B3D5-766B2BAD1843}"/>
              </a:ext>
            </a:extLst>
          </p:cNvPr>
          <p:cNvSpPr/>
          <p:nvPr/>
        </p:nvSpPr>
        <p:spPr>
          <a:xfrm>
            <a:off x="6217339" y="1693522"/>
            <a:ext cx="5005718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2E3503-F2B5-48D9-B030-EB89EB897910}"/>
              </a:ext>
            </a:extLst>
          </p:cNvPr>
          <p:cNvSpPr/>
          <p:nvPr/>
        </p:nvSpPr>
        <p:spPr>
          <a:xfrm>
            <a:off x="1086539" y="4125788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DBCA3-331E-4283-8F73-25A5CC38F33F}"/>
              </a:ext>
            </a:extLst>
          </p:cNvPr>
          <p:cNvSpPr/>
          <p:nvPr/>
        </p:nvSpPr>
        <p:spPr>
          <a:xfrm>
            <a:off x="6217339" y="4125787"/>
            <a:ext cx="5005718" cy="22351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736298-E65C-46B6-B1CE-F849DFCCCEDC}"/>
              </a:ext>
            </a:extLst>
          </p:cNvPr>
          <p:cNvSpPr/>
          <p:nvPr/>
        </p:nvSpPr>
        <p:spPr>
          <a:xfrm>
            <a:off x="5379139" y="3335900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60FDF-6035-4C96-A808-0F0DC66299EE}"/>
              </a:ext>
            </a:extLst>
          </p:cNvPr>
          <p:cNvSpPr txBox="1"/>
          <p:nvPr/>
        </p:nvSpPr>
        <p:spPr>
          <a:xfrm>
            <a:off x="5433648" y="3312940"/>
            <a:ext cx="365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8E0ED9-A837-4DE0-9113-871A255BBABB}"/>
              </a:ext>
            </a:extLst>
          </p:cNvPr>
          <p:cNvSpPr/>
          <p:nvPr/>
        </p:nvSpPr>
        <p:spPr>
          <a:xfrm>
            <a:off x="6336295" y="3335900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406F16-757E-4F6C-AFA5-0187E7881AD9}"/>
              </a:ext>
            </a:extLst>
          </p:cNvPr>
          <p:cNvSpPr txBox="1"/>
          <p:nvPr/>
        </p:nvSpPr>
        <p:spPr>
          <a:xfrm>
            <a:off x="6316378" y="3320116"/>
            <a:ext cx="53412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DB744C-DBF6-4F4B-93B4-91580DB6EF0D}"/>
              </a:ext>
            </a:extLst>
          </p:cNvPr>
          <p:cNvSpPr/>
          <p:nvPr/>
        </p:nvSpPr>
        <p:spPr>
          <a:xfrm>
            <a:off x="5377987" y="4235483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C7E97-004D-41E0-956C-301475175514}"/>
              </a:ext>
            </a:extLst>
          </p:cNvPr>
          <p:cNvSpPr txBox="1"/>
          <p:nvPr/>
        </p:nvSpPr>
        <p:spPr>
          <a:xfrm>
            <a:off x="5393372" y="4232302"/>
            <a:ext cx="4443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977D88-9938-48AC-8573-E2BDFAE09D25}"/>
              </a:ext>
            </a:extLst>
          </p:cNvPr>
          <p:cNvSpPr/>
          <p:nvPr/>
        </p:nvSpPr>
        <p:spPr>
          <a:xfrm>
            <a:off x="6335143" y="42354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8030D-FFE7-4D17-8BB1-046D42B716B2}"/>
              </a:ext>
            </a:extLst>
          </p:cNvPr>
          <p:cNvSpPr txBox="1"/>
          <p:nvPr/>
        </p:nvSpPr>
        <p:spPr>
          <a:xfrm>
            <a:off x="6391587" y="4245949"/>
            <a:ext cx="375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CA996B-5969-4B71-874B-52848104BBCE}"/>
              </a:ext>
            </a:extLst>
          </p:cNvPr>
          <p:cNvSpPr txBox="1"/>
          <p:nvPr/>
        </p:nvSpPr>
        <p:spPr>
          <a:xfrm>
            <a:off x="10370816" y="1953929"/>
            <a:ext cx="473206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7D5780-B0A3-4086-9BDD-7EC6E2FE9C2C}"/>
              </a:ext>
            </a:extLst>
          </p:cNvPr>
          <p:cNvSpPr txBox="1"/>
          <p:nvPr/>
        </p:nvSpPr>
        <p:spPr>
          <a:xfrm>
            <a:off x="236250" y="36033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BA6F78-C03F-43AE-9BEE-D22BDDFE5B85}"/>
              </a:ext>
            </a:extLst>
          </p:cNvPr>
          <p:cNvSpPr txBox="1"/>
          <p:nvPr/>
        </p:nvSpPr>
        <p:spPr>
          <a:xfrm>
            <a:off x="728591" y="113433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9E188-DC29-424A-B40B-25C860DE9048}"/>
              </a:ext>
            </a:extLst>
          </p:cNvPr>
          <p:cNvSpPr txBox="1"/>
          <p:nvPr/>
        </p:nvSpPr>
        <p:spPr>
          <a:xfrm>
            <a:off x="931728" y="673343"/>
            <a:ext cx="18710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150" dirty="0">
                <a:solidFill>
                  <a:srgbClr val="002060"/>
                </a:solidFill>
                <a:latin typeface="+mn-ea"/>
              </a:rPr>
              <a:t>SWOT </a:t>
            </a:r>
            <a:r>
              <a:rPr lang="ko-KR" altLang="en-US" sz="3000" b="1" spc="-150" dirty="0">
                <a:solidFill>
                  <a:srgbClr val="002060"/>
                </a:solidFill>
                <a:latin typeface="+mn-ea"/>
              </a:rPr>
              <a:t>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59E1E3-ABD5-69C6-ED43-B3B97BCA6253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22117-FA4B-AFE8-101B-7406C86810B5}"/>
              </a:ext>
            </a:extLst>
          </p:cNvPr>
          <p:cNvSpPr txBox="1"/>
          <p:nvPr/>
        </p:nvSpPr>
        <p:spPr>
          <a:xfrm>
            <a:off x="1195028" y="1751951"/>
            <a:ext cx="4364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다양한 </a:t>
            </a: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시각화 자료를 제공함으로써 사용자들이 직접</a:t>
            </a:r>
            <a:r>
              <a:rPr lang="en-US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인사이트를 도출할 수 있게 함</a:t>
            </a:r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예비 창업자들에게 창업       아이템에 대한 수치 점수 제공</a:t>
            </a:r>
            <a:endParaRPr lang="en-US" altLang="ko-KR" sz="2200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B1ED-570F-8D7B-A878-3A5ECDDF0ED1}"/>
              </a:ext>
            </a:extLst>
          </p:cNvPr>
          <p:cNvSpPr txBox="1"/>
          <p:nvPr/>
        </p:nvSpPr>
        <p:spPr>
          <a:xfrm>
            <a:off x="1195028" y="4139319"/>
            <a:ext cx="37817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다양한 창업 정책과 창업 수요의 증가 </a:t>
            </a:r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창업 산업이 성장하면서 사용자 수와 수요가 증가할 가능성이 있음</a:t>
            </a:r>
            <a:endParaRPr lang="en-US" altLang="ko-KR" sz="22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779D-ABDD-1280-DC8E-9513BF4489C2}"/>
              </a:ext>
            </a:extLst>
          </p:cNvPr>
          <p:cNvSpPr txBox="1"/>
          <p:nvPr/>
        </p:nvSpPr>
        <p:spPr>
          <a:xfrm>
            <a:off x="6855173" y="4139319"/>
            <a:ext cx="44386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‘</a:t>
            </a:r>
            <a:r>
              <a:rPr lang="ko-KR" altLang="en-US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상권정보</a:t>
            </a:r>
            <a:r>
              <a:rPr lang="en-US" altLang="ko-KR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’ </a:t>
            </a:r>
            <a:r>
              <a:rPr lang="ko-KR" altLang="en-US" sz="2200" b="1" dirty="0">
                <a:effectLst/>
                <a:latin typeface="바탕" panose="02030600000101010101" pitchFamily="18" charset="-127"/>
                <a:cs typeface="바탕" panose="02030600000101010101" pitchFamily="18" charset="-127"/>
              </a:rPr>
              <a:t>등 대규모 데이터를 가진 유사 서비스 </a:t>
            </a:r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endParaRPr lang="en-US" altLang="ko-KR" sz="2200" b="1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불확실한 경제 상황</a:t>
            </a:r>
            <a:r>
              <a:rPr lang="en-US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시장 변동 등의 외부 요인으로 시스템 운영에 영향</a:t>
            </a:r>
            <a:r>
              <a:rPr lang="en-US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2200" b="1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미칠 가능성 있음</a:t>
            </a:r>
            <a:endParaRPr lang="en-US" altLang="ko-KR" sz="22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ECFD6-1B57-AC73-EDBA-6419656C5F45}"/>
              </a:ext>
            </a:extLst>
          </p:cNvPr>
          <p:cNvSpPr txBox="1"/>
          <p:nvPr/>
        </p:nvSpPr>
        <p:spPr>
          <a:xfrm>
            <a:off x="6834391" y="1757812"/>
            <a:ext cx="416258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상권의 데이터가 부족하거나 품질이 낮을 경우 추천의 </a:t>
            </a:r>
            <a:r>
              <a:rPr lang="en-US" altLang="ko-KR" sz="2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	 </a:t>
            </a:r>
            <a:r>
              <a:rPr lang="ko-KR" altLang="ko-KR" sz="22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정확도가 떨어질 수 있음</a:t>
            </a:r>
            <a:endParaRPr lang="en-US" altLang="ko-KR" sz="2200" b="1" dirty="0">
              <a:solidFill>
                <a:srgbClr val="000000"/>
              </a:solidFill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endParaRPr lang="en-US" altLang="ko-KR" sz="2200" b="1" dirty="0">
              <a:solidFill>
                <a:srgbClr val="000000"/>
              </a:solidFill>
              <a:effectLst/>
              <a:latin typeface="바탕" panose="02030600000101010101" pitchFamily="18" charset="-127"/>
              <a:cs typeface="바탕" panose="02030600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바탕" panose="02030600000101010101" pitchFamily="18" charset="-127"/>
              </a:rPr>
              <a:t>정보 수집 과정에서 개인   정보 보호 문제 발생 가능</a:t>
            </a:r>
            <a:endParaRPr lang="en-US" altLang="ko-KR" sz="2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878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503795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616454" y="3425821"/>
            <a:ext cx="31085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-300" dirty="0"/>
              <a:t>구현 </a:t>
            </a:r>
            <a:r>
              <a:rPr lang="en-US" altLang="ko-KR" sz="6000" b="1" spc="-300" dirty="0"/>
              <a:t>&amp;</a:t>
            </a:r>
            <a:r>
              <a:rPr lang="ko-KR" altLang="en-US" sz="6000" b="1" spc="-300" dirty="0"/>
              <a:t> </a:t>
            </a:r>
            <a:endParaRPr lang="en-US" altLang="ko-KR" sz="6000" b="1" spc="-300" dirty="0"/>
          </a:p>
          <a:p>
            <a:r>
              <a:rPr lang="ko-KR" altLang="en-US" sz="6000" b="1" spc="-300" dirty="0"/>
              <a:t>시행착오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118857" y="2613782"/>
            <a:ext cx="187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Part 3,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05AE28-A982-7F2A-90A4-401FC833C980}"/>
              </a:ext>
            </a:extLst>
          </p:cNvPr>
          <p:cNvSpPr/>
          <p:nvPr/>
        </p:nvSpPr>
        <p:spPr>
          <a:xfrm>
            <a:off x="6587028" y="2067127"/>
            <a:ext cx="5070371" cy="43344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71993AB-D3C6-4220-B345-D0EDF977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26366"/>
              </p:ext>
            </p:extLst>
          </p:nvPr>
        </p:nvGraphicFramePr>
        <p:xfrm>
          <a:off x="6646460" y="2748685"/>
          <a:ext cx="5006823" cy="3549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370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833116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940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모델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결과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1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Kkma</a:t>
                      </a:r>
                      <a:endParaRPr lang="ko-KR" altLang="en-US" sz="23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썬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좋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은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감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좋아하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ㅁ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91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Komoran</a:t>
                      </a:r>
                      <a:endParaRPr lang="ko-KR" altLang="en-US" sz="2300" b="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파이썬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좋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은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감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좋아하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ㅁ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91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spc="-150" dirty="0" err="1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Okt</a:t>
                      </a:r>
                      <a:endParaRPr lang="ko-KR" altLang="en-US" sz="2300" b="1" spc="-150" dirty="0">
                        <a:solidFill>
                          <a:srgbClr val="40474D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파이썬</a:t>
                      </a:r>
                      <a:r>
                        <a:rPr lang="en-US" altLang="ko-KR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이</a:t>
                      </a:r>
                      <a:r>
                        <a:rPr lang="en-US" altLang="ko-KR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b="1" spc="-150" dirty="0" err="1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좋</a:t>
                      </a:r>
                      <a:r>
                        <a:rPr lang="en-US" altLang="ko-KR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은감</a:t>
                      </a:r>
                      <a:r>
                        <a:rPr lang="en-US" altLang="ko-KR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요</a:t>
                      </a:r>
                      <a:r>
                        <a:rPr lang="en-US" altLang="ko-KR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200" b="1" spc="-150" dirty="0">
                          <a:solidFill>
                            <a:srgbClr val="40474D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좋아함요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15423FA-7A05-49DC-9CC4-4722697E94A6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E60D4-CC0E-4F26-A737-58B219E3906B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A6D299-E14C-4704-47B4-FBE0BE0E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7" y="2029042"/>
            <a:ext cx="5116495" cy="437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55E67F-491A-3471-353F-AC36A6502538}"/>
              </a:ext>
            </a:extLst>
          </p:cNvPr>
          <p:cNvSpPr/>
          <p:nvPr/>
        </p:nvSpPr>
        <p:spPr>
          <a:xfrm>
            <a:off x="568568" y="1310183"/>
            <a:ext cx="5086644" cy="675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5E7A0-16FE-C027-7458-C868CF48212C}"/>
              </a:ext>
            </a:extLst>
          </p:cNvPr>
          <p:cNvSpPr txBox="1"/>
          <p:nvPr/>
        </p:nvSpPr>
        <p:spPr>
          <a:xfrm>
            <a:off x="1393000" y="1373378"/>
            <a:ext cx="3358613" cy="57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선택 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형태소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38A20-9306-8D31-4546-92FFC56B19A3}"/>
              </a:ext>
            </a:extLst>
          </p:cNvPr>
          <p:cNvSpPr txBox="1"/>
          <p:nvPr/>
        </p:nvSpPr>
        <p:spPr>
          <a:xfrm>
            <a:off x="1368635" y="5939390"/>
            <a:ext cx="1054250" cy="473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Kkma</a:t>
            </a:r>
            <a:endParaRPr lang="ko-KR" altLang="en-US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C4CA4-04DC-4CC1-9458-07983F096CFD}"/>
              </a:ext>
            </a:extLst>
          </p:cNvPr>
          <p:cNvSpPr txBox="1"/>
          <p:nvPr/>
        </p:nvSpPr>
        <p:spPr>
          <a:xfrm>
            <a:off x="3917198" y="5938195"/>
            <a:ext cx="1054250" cy="473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err="1"/>
              <a:t>Okt</a:t>
            </a:r>
            <a:endParaRPr lang="ko-KR" altLang="en-US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ED96A-A7D9-F3AA-0750-73C03EFF46B8}"/>
              </a:ext>
            </a:extLst>
          </p:cNvPr>
          <p:cNvSpPr txBox="1"/>
          <p:nvPr/>
        </p:nvSpPr>
        <p:spPr>
          <a:xfrm>
            <a:off x="2560155" y="5929963"/>
            <a:ext cx="1282850" cy="473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Komoran</a:t>
            </a:r>
            <a:endParaRPr lang="ko-KR" altLang="en-US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0EED3-C0F7-A691-D730-0B8C40A0D791}"/>
              </a:ext>
            </a:extLst>
          </p:cNvPr>
          <p:cNvSpPr txBox="1"/>
          <p:nvPr/>
        </p:nvSpPr>
        <p:spPr>
          <a:xfrm>
            <a:off x="2024827" y="2068765"/>
            <a:ext cx="2361290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Compare Models</a:t>
            </a:r>
            <a:endParaRPr lang="ko-KR" altLang="en-US" sz="23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D0DDB2-0276-18A6-2D22-0D2C824E7A6B}"/>
              </a:ext>
            </a:extLst>
          </p:cNvPr>
          <p:cNvSpPr/>
          <p:nvPr/>
        </p:nvSpPr>
        <p:spPr>
          <a:xfrm>
            <a:off x="568568" y="1311167"/>
            <a:ext cx="5086644" cy="675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881C09-69E5-8020-770A-5F275D154BB0}"/>
              </a:ext>
            </a:extLst>
          </p:cNvPr>
          <p:cNvSpPr txBox="1"/>
          <p:nvPr/>
        </p:nvSpPr>
        <p:spPr>
          <a:xfrm>
            <a:off x="1396916" y="1374537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선택  </a:t>
            </a:r>
            <a:r>
              <a:rPr lang="en-US" alt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형태소 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57EC6F-9DDD-2A01-6D03-499379BAC7EC}"/>
              </a:ext>
            </a:extLst>
          </p:cNvPr>
          <p:cNvSpPr/>
          <p:nvPr/>
        </p:nvSpPr>
        <p:spPr>
          <a:xfrm>
            <a:off x="6566144" y="1354558"/>
            <a:ext cx="5086644" cy="675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AF2AF-63BC-9213-A212-7E53C9D7C2A2}"/>
              </a:ext>
            </a:extLst>
          </p:cNvPr>
          <p:cNvSpPr txBox="1"/>
          <p:nvPr/>
        </p:nvSpPr>
        <p:spPr>
          <a:xfrm>
            <a:off x="7972842" y="1427939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처리 결과  비교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6CD42-441A-0BC9-369B-BCBC8514A976}"/>
              </a:ext>
            </a:extLst>
          </p:cNvPr>
          <p:cNvSpPr txBox="1"/>
          <p:nvPr/>
        </p:nvSpPr>
        <p:spPr>
          <a:xfrm>
            <a:off x="6796585" y="2226156"/>
            <a:ext cx="46512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“</a:t>
            </a:r>
            <a:r>
              <a:rPr lang="ko-KR" altLang="en-US" sz="2500" dirty="0" err="1"/>
              <a:t>파이썬이</a:t>
            </a:r>
            <a:r>
              <a:rPr lang="ko-KR" altLang="en-US" sz="2500" dirty="0"/>
              <a:t> </a:t>
            </a:r>
            <a:r>
              <a:rPr lang="ko-KR" altLang="en-US" sz="2500" dirty="0" err="1"/>
              <a:t>좋은감요</a:t>
            </a:r>
            <a:r>
              <a:rPr lang="ko-KR" altLang="en-US" sz="2500" dirty="0"/>
              <a:t> 좋아함요</a:t>
            </a:r>
            <a:r>
              <a:rPr lang="en-US" altLang="ko-KR" sz="2500" dirty="0"/>
              <a:t>＂</a:t>
            </a:r>
            <a:endParaRPr lang="ko-KR" altLang="en-US" sz="2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88D679-2EAC-056A-D30A-E43E87DF41B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534B736-3854-1585-681E-9D84DAE3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503" y="4023226"/>
            <a:ext cx="972871" cy="43565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731BF-D9EB-77EF-46AF-9EE6DDD66346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3450C56-C5F6-9C3C-E85B-125965AA1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813" y="4923859"/>
            <a:ext cx="972871" cy="4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0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630F248A-297A-CB46-189D-71E2181A1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385" y="2218326"/>
            <a:ext cx="5803627" cy="460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A64567-DAFF-42D4-8794-1615F982DD13}"/>
              </a:ext>
            </a:extLst>
          </p:cNvPr>
          <p:cNvSpPr/>
          <p:nvPr/>
        </p:nvSpPr>
        <p:spPr>
          <a:xfrm>
            <a:off x="550851" y="1349471"/>
            <a:ext cx="5545149" cy="6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2060"/>
                </a:solidFill>
              </a:rPr>
              <a:t>BiLSTM</a:t>
            </a:r>
            <a:r>
              <a:rPr lang="ko-KR" altLang="en-US" sz="3000" b="1" dirty="0">
                <a:solidFill>
                  <a:srgbClr val="002060"/>
                </a:solidFill>
              </a:rPr>
              <a:t>을 텍스트 평가에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C86D7A-6829-B81A-0A48-D6C7E7434288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DF0A1A-C27A-6A92-45F6-428073134411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FB765A2-D8EE-543A-4EE4-1841E566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41" y="2184942"/>
            <a:ext cx="5422574" cy="42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F5802C3-C70C-FF85-4AA4-30F3AB72A8D5}"/>
              </a:ext>
            </a:extLst>
          </p:cNvPr>
          <p:cNvGrpSpPr/>
          <p:nvPr/>
        </p:nvGrpSpPr>
        <p:grpSpPr>
          <a:xfrm>
            <a:off x="550851" y="2108720"/>
            <a:ext cx="11097764" cy="4459860"/>
            <a:chOff x="6347012" y="1342222"/>
            <a:chExt cx="5577021" cy="5049431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CC1FBB71-AFBC-AB89-22FE-D32C1EC7A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012" y="1342222"/>
              <a:ext cx="5577021" cy="5049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13FB7AEE-724A-6F60-52DB-4DE2C37A23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71310" y="4818301"/>
              <a:ext cx="286605" cy="27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0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08A0E2-86B1-ABF7-FF9D-1C663AE25413}"/>
              </a:ext>
            </a:extLst>
          </p:cNvPr>
          <p:cNvSpPr/>
          <p:nvPr/>
        </p:nvSpPr>
        <p:spPr>
          <a:xfrm>
            <a:off x="543385" y="1381229"/>
            <a:ext cx="5545149" cy="6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2060"/>
                </a:solidFill>
              </a:rPr>
              <a:t>BiLSTM</a:t>
            </a:r>
            <a:r>
              <a:rPr lang="ko-KR" altLang="en-US" sz="3000" b="1" dirty="0">
                <a:solidFill>
                  <a:srgbClr val="002060"/>
                </a:solidFill>
              </a:rPr>
              <a:t>을 텍스트 분류에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1B6B9-CDEE-DD88-332A-B86EDCB67361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C6EC6-E4CD-7CCC-4098-64143E35E957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446070BB-E478-4F14-18D3-F89F4A940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5426"/>
              </p:ext>
            </p:extLst>
          </p:nvPr>
        </p:nvGraphicFramePr>
        <p:xfrm>
          <a:off x="550851" y="2171798"/>
          <a:ext cx="11102433" cy="419854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570594">
                  <a:extLst>
                    <a:ext uri="{9D8B030D-6E8A-4147-A177-3AD203B41FA5}">
                      <a16:colId xmlns:a16="http://schemas.microsoft.com/office/drawing/2014/main" val="823817484"/>
                    </a:ext>
                  </a:extLst>
                </a:gridCol>
                <a:gridCol w="1032387">
                  <a:extLst>
                    <a:ext uri="{9D8B030D-6E8A-4147-A177-3AD203B41FA5}">
                      <a16:colId xmlns:a16="http://schemas.microsoft.com/office/drawing/2014/main" val="97866447"/>
                    </a:ext>
                  </a:extLst>
                </a:gridCol>
                <a:gridCol w="2499452">
                  <a:extLst>
                    <a:ext uri="{9D8B030D-6E8A-4147-A177-3AD203B41FA5}">
                      <a16:colId xmlns:a16="http://schemas.microsoft.com/office/drawing/2014/main" val="1187888618"/>
                    </a:ext>
                  </a:extLst>
                </a:gridCol>
              </a:tblGrid>
              <a:tr h="498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1" dirty="0"/>
                        <a:t>리뷰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1" dirty="0"/>
                        <a:t>평점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1" dirty="0"/>
                        <a:t>감성 평가 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437889"/>
                  </a:ext>
                </a:extLst>
              </a:tr>
              <a:tr h="101979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2200" b="1" dirty="0">
                          <a:effectLst/>
                        </a:rPr>
                        <a:t>예술의 전당 </a:t>
                      </a:r>
                      <a:r>
                        <a:rPr lang="ko-KR" altLang="en-US" sz="2200" b="1" dirty="0" err="1">
                          <a:effectLst/>
                        </a:rPr>
                        <a:t>맛집하면</a:t>
                      </a:r>
                      <a:r>
                        <a:rPr lang="ko-KR" altLang="en-US" sz="2200" b="1" dirty="0">
                          <a:effectLst/>
                        </a:rPr>
                        <a:t> </a:t>
                      </a:r>
                      <a:r>
                        <a:rPr lang="en-US" altLang="ko-KR" sz="2200" b="1" dirty="0">
                          <a:effectLst/>
                        </a:rPr>
                        <a:t>10</a:t>
                      </a:r>
                      <a:r>
                        <a:rPr lang="ko-KR" altLang="en-US" sz="2200" b="1" dirty="0">
                          <a:effectLst/>
                        </a:rPr>
                        <a:t>명의 </a:t>
                      </a:r>
                      <a:r>
                        <a:rPr lang="en-US" altLang="ko-KR" sz="2200" b="1" dirty="0">
                          <a:effectLst/>
                        </a:rPr>
                        <a:t>7</a:t>
                      </a:r>
                      <a:r>
                        <a:rPr lang="ko-KR" altLang="en-US" sz="2200" b="1" dirty="0">
                          <a:effectLst/>
                        </a:rPr>
                        <a:t>이상은 </a:t>
                      </a:r>
                      <a:r>
                        <a:rPr lang="en-US" altLang="ko-KR" sz="2200" b="1" dirty="0">
                          <a:effectLst/>
                        </a:rPr>
                        <a:t>"</a:t>
                      </a:r>
                      <a:r>
                        <a:rPr lang="ko-KR" altLang="en-US" sz="2200" b="1" dirty="0" err="1">
                          <a:effectLst/>
                        </a:rPr>
                        <a:t>백년옥</a:t>
                      </a:r>
                      <a:r>
                        <a:rPr lang="en-US" altLang="ko-KR" sz="2200" b="1" dirty="0">
                          <a:effectLst/>
                        </a:rPr>
                        <a:t>" </a:t>
                      </a:r>
                      <a:r>
                        <a:rPr lang="ko-KR" altLang="en-US" sz="2200" b="1" dirty="0" err="1">
                          <a:effectLst/>
                        </a:rPr>
                        <a:t>인듯ㅎㅎ</a:t>
                      </a:r>
                      <a:r>
                        <a:rPr lang="ko-KR" altLang="en-US" sz="2200" b="1" dirty="0">
                          <a:effectLst/>
                        </a:rPr>
                        <a:t> </a:t>
                      </a:r>
                      <a:endParaRPr lang="en-US" altLang="ko-KR" sz="2200" b="1" dirty="0">
                        <a:effectLst/>
                      </a:endParaRPr>
                    </a:p>
                    <a:p>
                      <a:pPr algn="ctr" rtl="0" fontAlgn="b">
                        <a:lnSpc>
                          <a:spcPct val="150000"/>
                        </a:lnSpc>
                      </a:pPr>
                      <a:r>
                        <a:rPr lang="ko-KR" altLang="en-US" sz="2200" b="1" dirty="0" err="1">
                          <a:effectLst/>
                        </a:rPr>
                        <a:t>부담없는</a:t>
                      </a:r>
                      <a:r>
                        <a:rPr lang="ko-KR" altLang="en-US" sz="2200" b="1" dirty="0">
                          <a:effectLst/>
                        </a:rPr>
                        <a:t> 식사에 굿</a:t>
                      </a:r>
                    </a:p>
                  </a:txBody>
                  <a:tcPr marL="25879" marR="25879" marT="17253" marB="1725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3000" b="1" dirty="0">
                          <a:effectLst/>
                        </a:rPr>
                        <a:t>5</a:t>
                      </a:r>
                    </a:p>
                  </a:txBody>
                  <a:tcPr marL="25879" marR="25879" marT="17253" marB="1725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3000" b="1" dirty="0">
                          <a:effectLst/>
                        </a:rPr>
                        <a:t>0.9895</a:t>
                      </a:r>
                    </a:p>
                  </a:txBody>
                  <a:tcPr marL="25879" marR="25879" marT="17253" marB="17253" anchor="ctr"/>
                </a:tc>
                <a:extLst>
                  <a:ext uri="{0D108BD9-81ED-4DB2-BD59-A6C34878D82A}">
                    <a16:rowId xmlns:a16="http://schemas.microsoft.com/office/drawing/2014/main" val="2806427450"/>
                  </a:ext>
                </a:extLst>
              </a:tr>
              <a:tr h="97981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2200" b="1" dirty="0" err="1">
                          <a:effectLst/>
                        </a:rPr>
                        <a:t>해물파전은</a:t>
                      </a:r>
                      <a:r>
                        <a:rPr lang="ko-KR" altLang="en-US" sz="2200" b="1" dirty="0">
                          <a:effectLst/>
                        </a:rPr>
                        <a:t> 달걀함량이 많은 듯</a:t>
                      </a:r>
                      <a:r>
                        <a:rPr lang="en-US" altLang="ko-KR" sz="2200" b="1" dirty="0">
                          <a:effectLst/>
                        </a:rPr>
                        <a:t>... </a:t>
                      </a:r>
                      <a:r>
                        <a:rPr lang="ko-KR" altLang="en-US" sz="2200" b="1" dirty="0">
                          <a:effectLst/>
                        </a:rPr>
                        <a:t>그냥 그럼</a:t>
                      </a:r>
                      <a:r>
                        <a:rPr lang="en-US" altLang="ko-KR" sz="2200" b="1" dirty="0">
                          <a:effectLst/>
                        </a:rPr>
                        <a:t>... </a:t>
                      </a:r>
                    </a:p>
                    <a:p>
                      <a:pPr algn="ctr" rtl="0" fontAlgn="b"/>
                      <a:r>
                        <a:rPr lang="en-US" altLang="ko-KR" sz="2200" b="1" dirty="0">
                          <a:effectLst/>
                        </a:rPr>
                        <a:t>18000</a:t>
                      </a:r>
                      <a:r>
                        <a:rPr lang="ko-KR" altLang="en-US" sz="2200" b="1" dirty="0">
                          <a:effectLst/>
                        </a:rPr>
                        <a:t>원의 가치는 없음</a:t>
                      </a:r>
                      <a:r>
                        <a:rPr lang="en-US" altLang="ko-KR" sz="2200" b="1" dirty="0">
                          <a:effectLst/>
                        </a:rPr>
                        <a:t>. </a:t>
                      </a:r>
                      <a:r>
                        <a:rPr lang="ko-KR" altLang="en-US" sz="2200" b="1" dirty="0">
                          <a:effectLst/>
                        </a:rPr>
                        <a:t>두부는 맛있음</a:t>
                      </a:r>
                      <a:r>
                        <a:rPr lang="en-US" altLang="ko-KR" sz="2200" b="1" dirty="0">
                          <a:effectLst/>
                        </a:rPr>
                        <a:t>..</a:t>
                      </a:r>
                    </a:p>
                  </a:txBody>
                  <a:tcPr marL="25879" marR="25879" marT="17253" marB="1725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3000" b="1" dirty="0">
                          <a:effectLst/>
                        </a:rPr>
                        <a:t>4</a:t>
                      </a:r>
                    </a:p>
                  </a:txBody>
                  <a:tcPr marL="25879" marR="25879" marT="17253" marB="17253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3000" b="1" dirty="0">
                          <a:effectLst/>
                        </a:rPr>
                        <a:t>0.366</a:t>
                      </a:r>
                    </a:p>
                  </a:txBody>
                  <a:tcPr marL="25879" marR="25879" marT="17253" marB="17253" anchor="ctr"/>
                </a:tc>
                <a:extLst>
                  <a:ext uri="{0D108BD9-81ED-4DB2-BD59-A6C34878D82A}">
                    <a16:rowId xmlns:a16="http://schemas.microsoft.com/office/drawing/2014/main" val="4021018629"/>
                  </a:ext>
                </a:extLst>
              </a:tr>
              <a:tr h="67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이게 면이냐</a:t>
                      </a:r>
                      <a:r>
                        <a:rPr lang="en-US" altLang="ko-KR" sz="2200" b="1" kern="1200" dirty="0">
                          <a:solidFill>
                            <a:schemeClr val="tx1"/>
                          </a:solidFill>
                          <a:effectLst/>
                        </a:rPr>
                        <a:t>? 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고무줄인줄</a:t>
                      </a:r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 알았다</a:t>
                      </a:r>
                      <a:endParaRPr lang="ko-KR" altLang="en-US" sz="2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ko-KR" altLang="en-US" sz="3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kern="1200" dirty="0">
                          <a:solidFill>
                            <a:schemeClr val="tx1"/>
                          </a:solidFill>
                          <a:effectLst/>
                        </a:rPr>
                        <a:t>0.0725</a:t>
                      </a:r>
                      <a:endParaRPr lang="ko-KR" altLang="en-US" sz="3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04648"/>
                  </a:ext>
                </a:extLst>
              </a:tr>
              <a:tr h="1019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난 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못먹는데</a:t>
                      </a:r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매운걸좋아하는데</a:t>
                      </a:r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 여기는 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그냥심하게아픈맛인데</a:t>
                      </a:r>
                      <a:r>
                        <a:rPr lang="ko-KR" altLang="en-US" sz="2200" b="1" kern="1200" dirty="0">
                          <a:solidFill>
                            <a:schemeClr val="tx1"/>
                          </a:solidFill>
                          <a:effectLst/>
                        </a:rPr>
                        <a:t> 근데 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또가고싶은데</a:t>
                      </a:r>
                      <a:r>
                        <a:rPr lang="en-US" altLang="ko-KR" sz="2200" b="1" kern="1200" dirty="0">
                          <a:solidFill>
                            <a:schemeClr val="tx1"/>
                          </a:solidFill>
                          <a:effectLst/>
                        </a:rPr>
                        <a:t>??</a:t>
                      </a:r>
                      <a:r>
                        <a:rPr lang="ko-KR" altLang="en-US" sz="2200" b="1" kern="1200" dirty="0" err="1">
                          <a:solidFill>
                            <a:schemeClr val="tx1"/>
                          </a:solidFill>
                          <a:effectLst/>
                        </a:rPr>
                        <a:t>잉</a:t>
                      </a:r>
                      <a:r>
                        <a:rPr lang="en-US" altLang="ko-KR" sz="2200" b="1" kern="1200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ko-KR" altLang="en-US" sz="2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kern="12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ko-KR" altLang="en-US" sz="3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kern="1200" dirty="0">
                          <a:solidFill>
                            <a:schemeClr val="tx1"/>
                          </a:solidFill>
                          <a:effectLst/>
                        </a:rPr>
                        <a:t>0.0817</a:t>
                      </a:r>
                      <a:endParaRPr lang="ko-KR" altLang="en-US" sz="3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112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32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9B6CA4-CC70-D1FE-5962-A9F6FA6823E1}"/>
              </a:ext>
            </a:extLst>
          </p:cNvPr>
          <p:cNvSpPr/>
          <p:nvPr/>
        </p:nvSpPr>
        <p:spPr>
          <a:xfrm>
            <a:off x="543385" y="1394085"/>
            <a:ext cx="5552615" cy="651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rgbClr val="002060"/>
                </a:solidFill>
              </a:rPr>
              <a:t>분석 데이터 리스트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5C62-05B7-C194-C45E-358C099D7086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C3C3A-90A8-E30D-1E01-F9B9B38D83F6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A2FF56B-6E55-F7B0-9BAB-5DFDA5314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0060" y="2374436"/>
            <a:ext cx="5263224" cy="298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D18C8B-C5A3-7A88-76AA-8C8DCEFF1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273" y="2122980"/>
            <a:ext cx="3158837" cy="462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EA364A-CE98-7593-7EF3-22DFBF269B07}"/>
              </a:ext>
            </a:extLst>
          </p:cNvPr>
          <p:cNvGrpSpPr/>
          <p:nvPr/>
        </p:nvGrpSpPr>
        <p:grpSpPr>
          <a:xfrm flipH="1">
            <a:off x="6186180" y="2253582"/>
            <a:ext cx="4191590" cy="1661532"/>
            <a:chOff x="3300762" y="579863"/>
            <a:chExt cx="6188926" cy="245326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90CED91-51DB-0B52-81FF-DFEEE2A8E91E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웹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크롤링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오피니언 분석용 데이터 수집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오피니언 마이닝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시각화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인구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96E0C-5048-01CA-48ED-97E182E02C43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932025B5-7F6E-6BAB-89A1-823521989FEC}"/>
              </a:ext>
            </a:extLst>
          </p:cNvPr>
          <p:cNvSpPr/>
          <p:nvPr/>
        </p:nvSpPr>
        <p:spPr>
          <a:xfrm>
            <a:off x="10666520" y="2576206"/>
            <a:ext cx="1386000" cy="123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tx1"/>
                </a:solidFill>
              </a:rPr>
              <a:t>조은진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EB6D0F-7FEE-247E-CCFF-D3589CFE8140}"/>
              </a:ext>
            </a:extLst>
          </p:cNvPr>
          <p:cNvGrpSpPr/>
          <p:nvPr/>
        </p:nvGrpSpPr>
        <p:grpSpPr>
          <a:xfrm>
            <a:off x="1788796" y="1247342"/>
            <a:ext cx="4191590" cy="1661532"/>
            <a:chOff x="3300762" y="579863"/>
            <a:chExt cx="6188926" cy="2453269"/>
          </a:xfrm>
          <a:solidFill>
            <a:schemeClr val="accent3"/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6838268-297D-790C-146D-D2F4E7969754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상권 분석용 데이터 수집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2000" b="1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오피니언 마이닝 및 모델 학습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시각화</a:t>
              </a: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B6C10567-9BB1-09B9-FFF7-9A5B8CBAC21F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D632E66-E4E5-E816-D4A3-356D8C28544F}"/>
              </a:ext>
            </a:extLst>
          </p:cNvPr>
          <p:cNvSpPr/>
          <p:nvPr/>
        </p:nvSpPr>
        <p:spPr>
          <a:xfrm>
            <a:off x="275360" y="1292899"/>
            <a:ext cx="1384162" cy="13443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err="1">
                <a:solidFill>
                  <a:schemeClr val="tx1"/>
                </a:solidFill>
              </a:rPr>
              <a:t>서단우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0C8A5B-CC30-F79F-00D2-EB5070CAD30E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B9EE4B-70FA-0FED-7052-F9829B07C11C}"/>
              </a:ext>
            </a:extLst>
          </p:cNvPr>
          <p:cNvGrpSpPr/>
          <p:nvPr/>
        </p:nvGrpSpPr>
        <p:grpSpPr>
          <a:xfrm>
            <a:off x="1814230" y="3167732"/>
            <a:ext cx="4191590" cy="1661532"/>
            <a:chOff x="3300762" y="579863"/>
            <a:chExt cx="6188926" cy="2453269"/>
          </a:xfrm>
          <a:solidFill>
            <a:schemeClr val="accent3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B49B746-5DC7-9960-E271-D646E82A73D4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b="1" dirty="0">
                  <a:solidFill>
                    <a:schemeClr val="tx1"/>
                  </a:solidFill>
                </a:rPr>
                <a:t>기획 발표 준비</a:t>
              </a:r>
              <a:r>
                <a:rPr lang="en-US" altLang="ko-KR" sz="19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오피니언 분석용 데이터 수집</a:t>
              </a:r>
              <a:r>
                <a:rPr lang="en-US" altLang="ko-KR" sz="19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데이터 분석</a:t>
              </a:r>
              <a:r>
                <a:rPr lang="en-US" altLang="ko-KR" sz="19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데이터 시각화 </a:t>
              </a:r>
              <a:r>
                <a:rPr lang="en-US" altLang="ko-KR" sz="19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매출 분석</a:t>
              </a:r>
              <a:r>
                <a:rPr lang="en-US" altLang="ko-KR" sz="1900" b="1" dirty="0">
                  <a:solidFill>
                    <a:schemeClr val="tx1"/>
                  </a:solidFill>
                </a:rPr>
                <a:t>), </a:t>
              </a:r>
              <a:r>
                <a:rPr lang="ko-KR" altLang="en-US" sz="1900" b="1" dirty="0">
                  <a:solidFill>
                    <a:schemeClr val="tx1"/>
                  </a:solidFill>
                </a:rPr>
                <a:t>언어 모델 비교</a:t>
              </a: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78EC006-243B-E00E-2066-70A6261E1C29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71972F74-5A37-FE1B-654D-FE19F34BAD86}"/>
              </a:ext>
            </a:extLst>
          </p:cNvPr>
          <p:cNvSpPr/>
          <p:nvPr/>
        </p:nvSpPr>
        <p:spPr>
          <a:xfrm>
            <a:off x="275360" y="3301545"/>
            <a:ext cx="1386000" cy="123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차지인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B011B4D-EB64-BCF2-784F-A46D9C6AAA2E}"/>
              </a:ext>
            </a:extLst>
          </p:cNvPr>
          <p:cNvGrpSpPr/>
          <p:nvPr/>
        </p:nvGrpSpPr>
        <p:grpSpPr>
          <a:xfrm flipH="1">
            <a:off x="6225294" y="4411081"/>
            <a:ext cx="4191590" cy="1661532"/>
            <a:chOff x="3300762" y="579863"/>
            <a:chExt cx="6188926" cy="245326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A2265FF-22CB-6621-BFE7-4445C627522C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상권 분석용 데이터 수집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감성분석 모델 테스트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시각화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지역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최종 발표 자료 제작</a:t>
              </a: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3EA48E06-E7F2-2BC4-03C3-7AD0783B64CB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B4DF218E-D953-C8E7-2607-63CD4D62969E}"/>
              </a:ext>
            </a:extLst>
          </p:cNvPr>
          <p:cNvSpPr/>
          <p:nvPr/>
        </p:nvSpPr>
        <p:spPr>
          <a:xfrm>
            <a:off x="10705634" y="4733705"/>
            <a:ext cx="1386000" cy="123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함은정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44E9D2-2C61-6584-09CA-5BB9EBB7E59E}"/>
              </a:ext>
            </a:extLst>
          </p:cNvPr>
          <p:cNvGrpSpPr/>
          <p:nvPr/>
        </p:nvGrpSpPr>
        <p:grpSpPr>
          <a:xfrm>
            <a:off x="1775118" y="5082270"/>
            <a:ext cx="4191590" cy="1661532"/>
            <a:chOff x="3300762" y="579863"/>
            <a:chExt cx="6188926" cy="2453269"/>
          </a:xfrm>
          <a:solidFill>
            <a:schemeClr val="accent3"/>
          </a:solidFill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1A17598-1E7A-2D2A-56CC-F0D4B29CA58D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기획 발표 준비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오피니언 분석용 데이터 수집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분석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데이터 시각화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업종 분석 및 시각화 전반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)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551C1B8F-7FDC-4A25-5C01-E3434FD53144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31016244-AED9-365A-1AB2-0B3675080FD0}"/>
              </a:ext>
            </a:extLst>
          </p:cNvPr>
          <p:cNvSpPr/>
          <p:nvPr/>
        </p:nvSpPr>
        <p:spPr>
          <a:xfrm>
            <a:off x="236248" y="5216083"/>
            <a:ext cx="1386000" cy="123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err="1">
                <a:solidFill>
                  <a:schemeClr val="tx1"/>
                </a:solidFill>
              </a:rPr>
              <a:t>홍승표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0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C4CFBC75-3864-7D13-A1F8-2F6AD0D4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11712"/>
            <a:ext cx="5552615" cy="440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9B6CA4-CC70-D1FE-5962-A9F6FA6823E1}"/>
              </a:ext>
            </a:extLst>
          </p:cNvPr>
          <p:cNvSpPr/>
          <p:nvPr/>
        </p:nvSpPr>
        <p:spPr>
          <a:xfrm>
            <a:off x="543385" y="1394085"/>
            <a:ext cx="5552615" cy="651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2060"/>
                </a:solidFill>
              </a:rPr>
              <a:t>LightGBM</a:t>
            </a:r>
            <a:r>
              <a:rPr lang="ko-KR" altLang="en-US" sz="3000" b="1" dirty="0">
                <a:solidFill>
                  <a:srgbClr val="002060"/>
                </a:solidFill>
              </a:rPr>
              <a:t>을 이용한 상권 분석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056F0A-DDA1-8657-6BF1-CFA196FF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4" y="2180230"/>
            <a:ext cx="5346427" cy="28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054E49F-76A5-4A5F-8499-9AEA61BC9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11712"/>
            <a:ext cx="5601035" cy="44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AE81DC-13A7-6F72-AD66-BD54AAABA2BE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86311A-37D3-3720-CDA7-CB39F4CF4031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8D99A-A4E9-3FF0-02DD-B126BA8C5664}"/>
              </a:ext>
            </a:extLst>
          </p:cNvPr>
          <p:cNvSpPr txBox="1"/>
          <p:nvPr/>
        </p:nvSpPr>
        <p:spPr>
          <a:xfrm>
            <a:off x="1286155" y="5215244"/>
            <a:ext cx="342884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i="0" dirty="0">
                <a:solidFill>
                  <a:srgbClr val="000000"/>
                </a:solidFill>
                <a:effectLst/>
                <a:latin typeface="inherit"/>
              </a:rPr>
              <a:t>회귀모델 평가지표</a:t>
            </a:r>
          </a:p>
          <a:p>
            <a:pPr algn="ctr"/>
            <a:r>
              <a:rPr lang="en-US" altLang="ko-KR" sz="2800" dirty="0"/>
              <a:t>RMSE : 111.355</a:t>
            </a:r>
          </a:p>
          <a:p>
            <a:pPr algn="ctr"/>
            <a:r>
              <a:rPr lang="en-US" altLang="ko-KR" sz="2800" dirty="0"/>
              <a:t>R2 score : 0.952</a:t>
            </a:r>
          </a:p>
        </p:txBody>
      </p:sp>
    </p:spTree>
    <p:extLst>
      <p:ext uri="{BB962C8B-B14F-4D97-AF65-F5344CB8AC3E}">
        <p14:creationId xmlns:p14="http://schemas.microsoft.com/office/powerpoint/2010/main" val="24209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9B6CA4-CC70-D1FE-5962-A9F6FA6823E1}"/>
              </a:ext>
            </a:extLst>
          </p:cNvPr>
          <p:cNvSpPr/>
          <p:nvPr/>
        </p:nvSpPr>
        <p:spPr>
          <a:xfrm>
            <a:off x="543385" y="1394085"/>
            <a:ext cx="5552615" cy="651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2060"/>
                </a:solidFill>
              </a:rPr>
              <a:t>LightGBM</a:t>
            </a:r>
            <a:r>
              <a:rPr lang="ko-KR" altLang="en-US" sz="3000" b="1" dirty="0">
                <a:solidFill>
                  <a:srgbClr val="002060"/>
                </a:solidFill>
              </a:rPr>
              <a:t>을 이용한 상권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156FE-ADBD-A93D-D779-0E1F7506036A}"/>
              </a:ext>
            </a:extLst>
          </p:cNvPr>
          <p:cNvSpPr txBox="1"/>
          <p:nvPr/>
        </p:nvSpPr>
        <p:spPr>
          <a:xfrm>
            <a:off x="7379234" y="1406364"/>
            <a:ext cx="327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000000"/>
                </a:solidFill>
                <a:effectLst/>
                <a:latin typeface="inherit"/>
              </a:rPr>
              <a:t>분류모델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7421D-3F74-4935-6C75-6A297C6F5CDB}"/>
              </a:ext>
            </a:extLst>
          </p:cNvPr>
          <p:cNvSpPr txBox="1"/>
          <p:nvPr/>
        </p:nvSpPr>
        <p:spPr>
          <a:xfrm>
            <a:off x="931728" y="673343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구현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6BE2BEA-C222-A783-A100-9AC7BC4B4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416" y="2045115"/>
            <a:ext cx="5406186" cy="45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E0C02F-B7AB-74A8-09B9-1884291F1441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788FFE-50CC-B1FB-6764-B5D193AA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417" y="2045111"/>
            <a:ext cx="5406185" cy="45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EAE918-67A4-BB8F-CEBD-D578C7C93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4550" r="3751" b="13972"/>
          <a:stretch/>
        </p:blipFill>
        <p:spPr bwMode="auto">
          <a:xfrm>
            <a:off x="857777" y="2103504"/>
            <a:ext cx="5035776" cy="44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82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20457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서비스 흐름도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D52BA9A0-EDCF-171D-09D6-1443A74C7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7385" y="1438507"/>
            <a:ext cx="1073723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411784-B8EB-7943-1A8A-CBC067ECF8CB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8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20377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ER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다이어그램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65A784-A338-F8B3-4D5D-8AD0A2A99503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1205031-04C4-D2FD-F68B-A0EBF1D3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6" y="1349471"/>
            <a:ext cx="11232106" cy="52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1443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메뉴 구성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4C210002-E65E-93E2-E3BA-3FE36C2B5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785" y="1309698"/>
            <a:ext cx="11015165" cy="52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5C01FF-CD6A-A690-DCA3-AD6D3513A1B5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1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1443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메인 화면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F4D3C0-D6EB-9562-A248-C91C53AFA291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835AA6-9109-BF36-7F00-48DCC760EC63}"/>
              </a:ext>
            </a:extLst>
          </p:cNvPr>
          <p:cNvSpPr/>
          <p:nvPr/>
        </p:nvSpPr>
        <p:spPr>
          <a:xfrm>
            <a:off x="719074" y="1339655"/>
            <a:ext cx="10918447" cy="50685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CA86B-88C3-5E09-1626-E2EAA677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16" y="2039548"/>
            <a:ext cx="8809306" cy="4368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9FE24C-4732-9505-C4F4-2FCB8F00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9" y="2492866"/>
            <a:ext cx="3086492" cy="36659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F1904CB-A000-81AE-C3FC-EC16006BC1CB}"/>
              </a:ext>
            </a:extLst>
          </p:cNvPr>
          <p:cNvSpPr/>
          <p:nvPr/>
        </p:nvSpPr>
        <p:spPr>
          <a:xfrm>
            <a:off x="928830" y="3296914"/>
            <a:ext cx="2919270" cy="1102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F79ED-72A8-DFB5-3575-5A8AB9196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54" y="2743137"/>
            <a:ext cx="806507" cy="133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BBF462-7DAB-6853-3F26-4347090AE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55" y="2759186"/>
            <a:ext cx="785670" cy="1346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16F270-7945-64FC-B00D-CB40AD16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027" y="2759187"/>
            <a:ext cx="816573" cy="1346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8EF345C-DDC7-7786-BBD0-0A3DDCAD6242}"/>
              </a:ext>
            </a:extLst>
          </p:cNvPr>
          <p:cNvSpPr/>
          <p:nvPr/>
        </p:nvSpPr>
        <p:spPr>
          <a:xfrm>
            <a:off x="811723" y="2487237"/>
            <a:ext cx="2919270" cy="27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62367B-9C04-1DA2-221F-24E96E8F9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308" y="1532472"/>
            <a:ext cx="1881547" cy="647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A1911E-A0E4-B982-75B1-88AE3E3F9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25" y="1538101"/>
            <a:ext cx="720275" cy="647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0DD7AF-942D-586E-5345-2871BB8713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3804" y="1376264"/>
            <a:ext cx="3113717" cy="8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6" y="673343"/>
            <a:ext cx="20411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 보고서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B4523AE-F0DB-DC4C-C61A-15E8EFAAA7BE}"/>
              </a:ext>
            </a:extLst>
          </p:cNvPr>
          <p:cNvCxnSpPr>
            <a:cxnSpLocks/>
          </p:cNvCxnSpPr>
          <p:nvPr/>
        </p:nvCxnSpPr>
        <p:spPr>
          <a:xfrm>
            <a:off x="2276127" y="3674620"/>
            <a:ext cx="8867496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7A7B716D-940F-EE1B-500E-71B19A740D12}"/>
              </a:ext>
            </a:extLst>
          </p:cNvPr>
          <p:cNvSpPr/>
          <p:nvPr/>
        </p:nvSpPr>
        <p:spPr>
          <a:xfrm>
            <a:off x="753941" y="2492348"/>
            <a:ext cx="2016933" cy="2400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/>
              <a:t>요약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7CE7C8-EDEC-A8E9-F89E-0F250CEC011C}"/>
              </a:ext>
            </a:extLst>
          </p:cNvPr>
          <p:cNvSpPr/>
          <p:nvPr/>
        </p:nvSpPr>
        <p:spPr>
          <a:xfrm>
            <a:off x="3051085" y="2890744"/>
            <a:ext cx="1328797" cy="1581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매출</a:t>
            </a:r>
            <a:endParaRPr lang="en-US" altLang="ko-KR" sz="3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B02829-8925-F6F8-66F0-4907EEA42DCE}"/>
              </a:ext>
            </a:extLst>
          </p:cNvPr>
          <p:cNvSpPr/>
          <p:nvPr/>
        </p:nvSpPr>
        <p:spPr>
          <a:xfrm>
            <a:off x="4737986" y="2890744"/>
            <a:ext cx="1328797" cy="1581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인구</a:t>
            </a:r>
            <a:endParaRPr lang="en-US" altLang="ko-KR" sz="3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endParaRPr lang="ko-KR" altLang="en-US" sz="30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4B09F54-C8AD-21ED-10FB-F4E8B4481003}"/>
              </a:ext>
            </a:extLst>
          </p:cNvPr>
          <p:cNvSpPr/>
          <p:nvPr/>
        </p:nvSpPr>
        <p:spPr>
          <a:xfrm>
            <a:off x="6394561" y="2871694"/>
            <a:ext cx="1328797" cy="1581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  N  S</a:t>
            </a: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endParaRPr lang="ko-KR" altLang="en-US" sz="3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208E258-3399-D631-51CE-58384EF47F8C}"/>
              </a:ext>
            </a:extLst>
          </p:cNvPr>
          <p:cNvSpPr/>
          <p:nvPr/>
        </p:nvSpPr>
        <p:spPr>
          <a:xfrm>
            <a:off x="8142883" y="2892295"/>
            <a:ext cx="1328797" cy="1581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업종</a:t>
            </a:r>
            <a:endParaRPr lang="en-US" altLang="ko-KR" sz="3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</a:t>
            </a:r>
            <a:endParaRPr lang="ko-KR" altLang="en-US" sz="3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939D54-2D90-0F28-3013-6C8A835071C0}"/>
              </a:ext>
            </a:extLst>
          </p:cNvPr>
          <p:cNvSpPr/>
          <p:nvPr/>
        </p:nvSpPr>
        <p:spPr>
          <a:xfrm>
            <a:off x="9945095" y="2909794"/>
            <a:ext cx="1328797" cy="15813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</a:t>
            </a:r>
            <a:endParaRPr lang="en-US" altLang="ko-KR" sz="3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현황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3DD4A-BEDE-2F46-8A3E-A5ED1F3196A3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6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19074" y="698208"/>
            <a:ext cx="31341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-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요약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41563-940E-D958-E29E-D50B5BE5D0B9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EC663-9283-CD4B-2E95-1073945B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9" y="1257072"/>
            <a:ext cx="10597092" cy="5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8325AB-D1C7-206D-C696-BA3E1B58C6C7}"/>
              </a:ext>
            </a:extLst>
          </p:cNvPr>
          <p:cNvSpPr/>
          <p:nvPr/>
        </p:nvSpPr>
        <p:spPr>
          <a:xfrm>
            <a:off x="5530829" y="1410830"/>
            <a:ext cx="5414069" cy="51729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A78F89-9A6F-D185-7D28-C0908E386271}"/>
              </a:ext>
            </a:extLst>
          </p:cNvPr>
          <p:cNvSpPr/>
          <p:nvPr/>
        </p:nvSpPr>
        <p:spPr>
          <a:xfrm>
            <a:off x="361295" y="1381229"/>
            <a:ext cx="4947033" cy="5187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38523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–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매출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C0B68C5-9712-ED57-AF88-42F9EA94A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574644"/>
              </p:ext>
            </p:extLst>
          </p:nvPr>
        </p:nvGraphicFramePr>
        <p:xfrm>
          <a:off x="131610" y="1258118"/>
          <a:ext cx="5414070" cy="5346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54C8CA5-016D-3758-BFF4-5D4810457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310365"/>
              </p:ext>
            </p:extLst>
          </p:nvPr>
        </p:nvGraphicFramePr>
        <p:xfrm>
          <a:off x="5436593" y="1234921"/>
          <a:ext cx="5526643" cy="4465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9F4287A-F8C0-2330-2263-7EF8DE7E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825" y="1753632"/>
            <a:ext cx="4876722" cy="4607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095D3-D844-A323-9F65-8E531BF5AAF1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F89EC-ECEE-AABE-53BD-883C45A1C07B}"/>
              </a:ext>
            </a:extLst>
          </p:cNvPr>
          <p:cNvSpPr txBox="1"/>
          <p:nvPr/>
        </p:nvSpPr>
        <p:spPr>
          <a:xfrm>
            <a:off x="6459038" y="1648661"/>
            <a:ext cx="8619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2020</a:t>
            </a:r>
            <a:endParaRPr lang="ko-KR" altLang="en-US" sz="2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53022-740B-C67F-FC39-0A6C9B8994C5}"/>
              </a:ext>
            </a:extLst>
          </p:cNvPr>
          <p:cNvSpPr txBox="1"/>
          <p:nvPr/>
        </p:nvSpPr>
        <p:spPr>
          <a:xfrm>
            <a:off x="8007938" y="1648661"/>
            <a:ext cx="8619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2021</a:t>
            </a:r>
            <a:endParaRPr lang="ko-KR" alt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0FC9-CDB2-97C5-8F96-557BFE665495}"/>
              </a:ext>
            </a:extLst>
          </p:cNvPr>
          <p:cNvSpPr txBox="1"/>
          <p:nvPr/>
        </p:nvSpPr>
        <p:spPr>
          <a:xfrm>
            <a:off x="9492993" y="1648661"/>
            <a:ext cx="8619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2022</a:t>
            </a:r>
            <a:endParaRPr lang="ko-KR" altLang="en-US" sz="25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DD469-E58F-93D7-194F-5F19A13D84E7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74613F3-FE4A-4A87-A599-7AD784EC6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812" y="1410830"/>
            <a:ext cx="1295400" cy="51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8EDCD2-79B8-A7E8-068C-4D4D1D06CBDB}"/>
              </a:ext>
            </a:extLst>
          </p:cNvPr>
          <p:cNvSpPr/>
          <p:nvPr/>
        </p:nvSpPr>
        <p:spPr>
          <a:xfrm>
            <a:off x="8282608" y="1402716"/>
            <a:ext cx="3382286" cy="5187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48CBA0-81F7-4492-0918-831254EAB3B8}"/>
              </a:ext>
            </a:extLst>
          </p:cNvPr>
          <p:cNvSpPr/>
          <p:nvPr/>
        </p:nvSpPr>
        <p:spPr>
          <a:xfrm>
            <a:off x="4715987" y="1410369"/>
            <a:ext cx="3477593" cy="5187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83375C-D8DD-B82A-9DBB-B238D84B3AFC}"/>
              </a:ext>
            </a:extLst>
          </p:cNvPr>
          <p:cNvSpPr/>
          <p:nvPr/>
        </p:nvSpPr>
        <p:spPr>
          <a:xfrm>
            <a:off x="430261" y="1422891"/>
            <a:ext cx="3948790" cy="5187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38523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–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인구 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69E2DDF9-FF2C-1C85-612C-356E14261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726184"/>
              </p:ext>
            </p:extLst>
          </p:nvPr>
        </p:nvGraphicFramePr>
        <p:xfrm>
          <a:off x="496250" y="1306498"/>
          <a:ext cx="3882800" cy="5395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3CE3AEC-042A-3B01-F21E-BE105F0400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940616"/>
              </p:ext>
            </p:extLst>
          </p:nvPr>
        </p:nvGraphicFramePr>
        <p:xfrm>
          <a:off x="4729599" y="1453169"/>
          <a:ext cx="3539397" cy="5119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D4141D6-23C9-B5B0-C49B-10930DF07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829853"/>
              </p:ext>
            </p:extLst>
          </p:nvPr>
        </p:nvGraphicFramePr>
        <p:xfrm>
          <a:off x="8135052" y="1368325"/>
          <a:ext cx="3529842" cy="5219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F7677B-4115-7CF0-DF65-C31E5BB3B7D0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E80BC-3026-77E8-0015-AB11BFCE6F21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1B6304-1AE4-49C4-9CFF-42BF09845D58}"/>
              </a:ext>
            </a:extLst>
          </p:cNvPr>
          <p:cNvSpPr/>
          <p:nvPr/>
        </p:nvSpPr>
        <p:spPr>
          <a:xfrm>
            <a:off x="0" y="0"/>
            <a:ext cx="12192000" cy="2115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0C08F-8FC0-4A0E-B1E4-176AC30649AF}"/>
              </a:ext>
            </a:extLst>
          </p:cNvPr>
          <p:cNvSpPr txBox="1"/>
          <p:nvPr/>
        </p:nvSpPr>
        <p:spPr>
          <a:xfrm>
            <a:off x="563525" y="1245866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4EA8F-C215-4EB1-8975-98A2DE5BDF0C}"/>
              </a:ext>
            </a:extLst>
          </p:cNvPr>
          <p:cNvSpPr txBox="1"/>
          <p:nvPr/>
        </p:nvSpPr>
        <p:spPr>
          <a:xfrm>
            <a:off x="2306129" y="1935532"/>
            <a:ext cx="4812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9D737-1007-48F5-973C-72C4D9D53C63}"/>
              </a:ext>
            </a:extLst>
          </p:cNvPr>
          <p:cNvSpPr txBox="1"/>
          <p:nvPr/>
        </p:nvSpPr>
        <p:spPr>
          <a:xfrm>
            <a:off x="3005948" y="2203447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4E67E-2D5D-4A17-B8CE-2FF928DE178E}"/>
              </a:ext>
            </a:extLst>
          </p:cNvPr>
          <p:cNvSpPr txBox="1"/>
          <p:nvPr/>
        </p:nvSpPr>
        <p:spPr>
          <a:xfrm>
            <a:off x="2297478" y="2895426"/>
            <a:ext cx="6687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5CF1F-E83E-4C1E-B7E0-9DC9A875D8B8}"/>
              </a:ext>
            </a:extLst>
          </p:cNvPr>
          <p:cNvSpPr txBox="1"/>
          <p:nvPr/>
        </p:nvSpPr>
        <p:spPr>
          <a:xfrm>
            <a:off x="2966251" y="3137392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D68CC-0EB6-4675-A338-EA25CD06754F}"/>
              </a:ext>
            </a:extLst>
          </p:cNvPr>
          <p:cNvSpPr txBox="1"/>
          <p:nvPr/>
        </p:nvSpPr>
        <p:spPr>
          <a:xfrm>
            <a:off x="2311993" y="3884336"/>
            <a:ext cx="659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79AE6-8A29-46D5-B9E1-74141A1469E9}"/>
              </a:ext>
            </a:extLst>
          </p:cNvPr>
          <p:cNvSpPr txBox="1"/>
          <p:nvPr/>
        </p:nvSpPr>
        <p:spPr>
          <a:xfrm>
            <a:off x="2958497" y="4110769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92B5454C-89A2-4B1D-A41F-2B63A649778D}"/>
              </a:ext>
            </a:extLst>
          </p:cNvPr>
          <p:cNvSpPr/>
          <p:nvPr/>
        </p:nvSpPr>
        <p:spPr>
          <a:xfrm rot="10800000">
            <a:off x="6096000" y="2115879"/>
            <a:ext cx="6105618" cy="474212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0D0B3-0320-7C59-1108-F9D7BD9EE2D2}"/>
              </a:ext>
            </a:extLst>
          </p:cNvPr>
          <p:cNvSpPr txBox="1"/>
          <p:nvPr/>
        </p:nvSpPr>
        <p:spPr>
          <a:xfrm>
            <a:off x="2304739" y="48495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42739-94E3-DA9F-7ACF-C61441441A4A}"/>
              </a:ext>
            </a:extLst>
          </p:cNvPr>
          <p:cNvSpPr txBox="1"/>
          <p:nvPr/>
        </p:nvSpPr>
        <p:spPr>
          <a:xfrm>
            <a:off x="2989554" y="5082498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EB7C7-5FA9-D2D0-7740-18AA3F914A34}"/>
              </a:ext>
            </a:extLst>
          </p:cNvPr>
          <p:cNvSpPr txBox="1"/>
          <p:nvPr/>
        </p:nvSpPr>
        <p:spPr>
          <a:xfrm>
            <a:off x="2319250" y="5734901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99DC9-C9E7-4EA4-123B-2B4AF89AF74F}"/>
              </a:ext>
            </a:extLst>
          </p:cNvPr>
          <p:cNvSpPr txBox="1"/>
          <p:nvPr/>
        </p:nvSpPr>
        <p:spPr>
          <a:xfrm>
            <a:off x="2988023" y="5935782"/>
            <a:ext cx="4608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27576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37994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– S N S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DE0FB6-797F-9BA7-77E3-B5D41FAEF490}"/>
              </a:ext>
            </a:extLst>
          </p:cNvPr>
          <p:cNvSpPr/>
          <p:nvPr/>
        </p:nvSpPr>
        <p:spPr>
          <a:xfrm>
            <a:off x="825771" y="1501066"/>
            <a:ext cx="10585179" cy="609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6CA9F-0F33-0423-7579-0E7CA816CD34}"/>
              </a:ext>
            </a:extLst>
          </p:cNvPr>
          <p:cNvSpPr txBox="1"/>
          <p:nvPr/>
        </p:nvSpPr>
        <p:spPr>
          <a:xfrm>
            <a:off x="1044573" y="1527676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bg1"/>
                </a:solidFill>
                <a:latin typeface="+mj-ea"/>
                <a:ea typeface="+mj-ea"/>
              </a:rPr>
              <a:t>카테고리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276974-5F93-59A5-2E72-DE4244456AFE}"/>
              </a:ext>
            </a:extLst>
          </p:cNvPr>
          <p:cNvSpPr/>
          <p:nvPr/>
        </p:nvSpPr>
        <p:spPr>
          <a:xfrm>
            <a:off x="797957" y="2277391"/>
            <a:ext cx="3219450" cy="602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C1CA12-9842-3624-0633-E5D2E3AF7C36}"/>
              </a:ext>
            </a:extLst>
          </p:cNvPr>
          <p:cNvSpPr/>
          <p:nvPr/>
        </p:nvSpPr>
        <p:spPr>
          <a:xfrm>
            <a:off x="4179744" y="2277391"/>
            <a:ext cx="3506931" cy="602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FF46B-CA60-2A3A-091A-F2296C7CEA73}"/>
              </a:ext>
            </a:extLst>
          </p:cNvPr>
          <p:cNvSpPr txBox="1"/>
          <p:nvPr/>
        </p:nvSpPr>
        <p:spPr>
          <a:xfrm>
            <a:off x="4434828" y="2342734"/>
            <a:ext cx="3130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-150" dirty="0">
                <a:solidFill>
                  <a:schemeClr val="bg1"/>
                </a:solidFill>
                <a:latin typeface="+mj-ea"/>
                <a:ea typeface="+mj-ea"/>
              </a:rPr>
              <a:t>텍스트 마이닝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E1301-8584-AADA-D649-AAACA5AB3B1E}"/>
              </a:ext>
            </a:extLst>
          </p:cNvPr>
          <p:cNvSpPr txBox="1"/>
          <p:nvPr/>
        </p:nvSpPr>
        <p:spPr>
          <a:xfrm>
            <a:off x="3012572" y="1663902"/>
            <a:ext cx="8398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간이주점</a:t>
            </a:r>
            <a:r>
              <a:rPr lang="en-US" altLang="ko-KR" sz="1600" dirty="0"/>
              <a:t>  </a:t>
            </a:r>
            <a:r>
              <a:rPr lang="ko-KR" altLang="en-US" sz="1600" dirty="0"/>
              <a:t>분식  아시안음식  양식  육류판매  음료  일식  제과점  중식  치킨  패스트푸드  </a:t>
            </a:r>
            <a:r>
              <a:rPr lang="ko-KR" altLang="en-US" sz="1600" b="1" dirty="0">
                <a:highlight>
                  <a:srgbClr val="FFFF00"/>
                </a:highlight>
              </a:rPr>
              <a:t>한식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6CD4EF-E77A-C6F1-5703-025D8EA51CD9}"/>
              </a:ext>
            </a:extLst>
          </p:cNvPr>
          <p:cNvSpPr/>
          <p:nvPr/>
        </p:nvSpPr>
        <p:spPr>
          <a:xfrm>
            <a:off x="7904019" y="2271847"/>
            <a:ext cx="3506931" cy="6029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11559-0468-F489-CF5F-8D084F23E975}"/>
              </a:ext>
            </a:extLst>
          </p:cNvPr>
          <p:cNvSpPr txBox="1"/>
          <p:nvPr/>
        </p:nvSpPr>
        <p:spPr>
          <a:xfrm>
            <a:off x="8149578" y="2337190"/>
            <a:ext cx="3130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-150" dirty="0">
                <a:solidFill>
                  <a:schemeClr val="bg1"/>
                </a:solidFill>
                <a:latin typeface="+mj-ea"/>
                <a:ea typeface="+mj-ea"/>
              </a:rPr>
              <a:t>리뷰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C4510-25B4-DED8-6B14-0C6659458F19}"/>
              </a:ext>
            </a:extLst>
          </p:cNvPr>
          <p:cNvSpPr txBox="1"/>
          <p:nvPr/>
        </p:nvSpPr>
        <p:spPr>
          <a:xfrm>
            <a:off x="838200" y="2329746"/>
            <a:ext cx="31305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-150" dirty="0">
                <a:solidFill>
                  <a:schemeClr val="bg1"/>
                </a:solidFill>
                <a:latin typeface="+mj-ea"/>
                <a:ea typeface="+mj-ea"/>
              </a:rPr>
              <a:t>긍정 </a:t>
            </a:r>
            <a:r>
              <a:rPr lang="en-US" altLang="ko-KR" sz="25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5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부정 </a:t>
            </a:r>
            <a:r>
              <a:rPr lang="en-US" altLang="ko-KR" sz="25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5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중립</a:t>
            </a:r>
            <a:endParaRPr lang="ko-KR" altLang="en-US" sz="25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9E47B9-D8A6-91CA-D5CB-7C4C3F28784F}"/>
              </a:ext>
            </a:extLst>
          </p:cNvPr>
          <p:cNvGrpSpPr/>
          <p:nvPr/>
        </p:nvGrpSpPr>
        <p:grpSpPr>
          <a:xfrm>
            <a:off x="7978722" y="3011907"/>
            <a:ext cx="3432228" cy="962522"/>
            <a:chOff x="3300762" y="579863"/>
            <a:chExt cx="6188926" cy="2453269"/>
          </a:xfrm>
          <a:solidFill>
            <a:schemeClr val="accent1"/>
          </a:solidFill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7CDAE38-7E4E-DE41-08B9-C6D0E2B84033}"/>
                </a:ext>
              </a:extLst>
            </p:cNvPr>
            <p:cNvSpPr/>
            <p:nvPr/>
          </p:nvSpPr>
          <p:spPr>
            <a:xfrm>
              <a:off x="3300762" y="579863"/>
              <a:ext cx="6188926" cy="1984917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i="0" dirty="0">
                  <a:solidFill>
                    <a:srgbClr val="1F1F1F"/>
                  </a:solidFill>
                  <a:effectLst/>
                  <a:latin typeface="Google Sans"/>
                </a:rPr>
                <a:t>제가 좋아하는 관자와 전복 </a:t>
              </a:r>
              <a:endParaRPr lang="en-US" altLang="ko-KR" sz="2000" b="1" i="0" dirty="0">
                <a:solidFill>
                  <a:srgbClr val="1F1F1F"/>
                </a:solidFill>
                <a:effectLst/>
                <a:latin typeface="Google Sans"/>
              </a:endParaRPr>
            </a:p>
            <a:p>
              <a:pPr algn="ctr"/>
              <a:r>
                <a:rPr lang="ko-KR" altLang="en-US" sz="2000" b="1" i="0" dirty="0">
                  <a:solidFill>
                    <a:srgbClr val="1F1F1F"/>
                  </a:solidFill>
                  <a:effectLst/>
                  <a:latin typeface="Google Sans"/>
                </a:rPr>
                <a:t>너무 신선하니 맛있었어요</a:t>
              </a:r>
              <a:endParaRPr lang="ko-KR" altLang="en-US" sz="2000" b="1" dirty="0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F499084F-94F6-E358-B6E2-EB8908842A5C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2BC0F6-525E-A73B-12F9-580B33BE96ED}"/>
              </a:ext>
            </a:extLst>
          </p:cNvPr>
          <p:cNvGrpSpPr/>
          <p:nvPr/>
        </p:nvGrpSpPr>
        <p:grpSpPr>
          <a:xfrm flipH="1">
            <a:off x="7978722" y="4160275"/>
            <a:ext cx="3355200" cy="972759"/>
            <a:chOff x="3147429" y="538727"/>
            <a:chExt cx="6188926" cy="2494405"/>
          </a:xfrm>
          <a:solidFill>
            <a:srgbClr val="00B0F0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386AC1B-192F-AF6B-2895-0A8834240AC1}"/>
                </a:ext>
              </a:extLst>
            </p:cNvPr>
            <p:cNvSpPr/>
            <p:nvPr/>
          </p:nvSpPr>
          <p:spPr>
            <a:xfrm>
              <a:off x="3147429" y="538727"/>
              <a:ext cx="6188926" cy="1984918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i="0" dirty="0">
                  <a:solidFill>
                    <a:srgbClr val="1F1F1F"/>
                  </a:solidFill>
                  <a:effectLst/>
                  <a:latin typeface="Google Sans"/>
                </a:rPr>
                <a:t>먹을 건 하나 없고 값만 </a:t>
              </a:r>
              <a:endParaRPr lang="en-US" altLang="ko-KR" sz="2000" b="1" i="0" dirty="0">
                <a:solidFill>
                  <a:srgbClr val="1F1F1F"/>
                </a:solidFill>
                <a:effectLst/>
                <a:latin typeface="Google Sans"/>
              </a:endParaRPr>
            </a:p>
            <a:p>
              <a:pPr algn="ctr"/>
              <a:r>
                <a:rPr lang="ko-KR" altLang="en-US" sz="2000" b="1" i="0" dirty="0">
                  <a:solidFill>
                    <a:srgbClr val="1F1F1F"/>
                  </a:solidFill>
                  <a:effectLst/>
                  <a:latin typeface="Google Sans"/>
                </a:rPr>
                <a:t>비싼 집</a:t>
              </a:r>
              <a:endParaRPr lang="ko-KR" altLang="en-US" sz="2000" b="1" dirty="0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95709035-750C-05CB-B551-75D1C1F55877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F904B25-4343-55C1-6BE1-532522A2A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967487"/>
              </p:ext>
            </p:extLst>
          </p:nvPr>
        </p:nvGraphicFramePr>
        <p:xfrm>
          <a:off x="546538" y="2806800"/>
          <a:ext cx="4254062" cy="325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52D431-5BBB-B9DB-76C3-20E0A786FA34}"/>
              </a:ext>
            </a:extLst>
          </p:cNvPr>
          <p:cNvGrpSpPr/>
          <p:nvPr/>
        </p:nvGrpSpPr>
        <p:grpSpPr>
          <a:xfrm>
            <a:off x="8017089" y="5313766"/>
            <a:ext cx="3354324" cy="962522"/>
            <a:chOff x="3300763" y="579863"/>
            <a:chExt cx="6188926" cy="2453269"/>
          </a:xfrm>
          <a:solidFill>
            <a:srgbClr val="8BC8C9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EF64E3B-EBFD-822B-D61E-13BA774E484F}"/>
                </a:ext>
              </a:extLst>
            </p:cNvPr>
            <p:cNvSpPr/>
            <p:nvPr/>
          </p:nvSpPr>
          <p:spPr>
            <a:xfrm>
              <a:off x="3300763" y="579863"/>
              <a:ext cx="6188926" cy="1984915"/>
            </a:xfrm>
            <a:prstGeom prst="roundRect">
              <a:avLst>
                <a:gd name="adj" fmla="val 368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i="0" dirty="0">
                  <a:solidFill>
                    <a:srgbClr val="1F1F1F"/>
                  </a:solidFill>
                  <a:effectLst/>
                  <a:latin typeface="Google Sans"/>
                </a:rPr>
                <a:t>본관 꽉 차서 별관으로 옴</a:t>
              </a:r>
              <a:endParaRPr lang="ko-KR" altLang="en-US" sz="2000" b="1" dirty="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65D19772-D1DA-D58A-BBB5-11F4A2B6882A}"/>
                </a:ext>
              </a:extLst>
            </p:cNvPr>
            <p:cNvSpPr/>
            <p:nvPr/>
          </p:nvSpPr>
          <p:spPr>
            <a:xfrm flipV="1">
              <a:off x="3858321" y="2286000"/>
              <a:ext cx="866673" cy="74713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6E3A2D8-0FE8-0B05-CC59-F11F705C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732" y="2893301"/>
            <a:ext cx="3506931" cy="3620989"/>
          </a:xfrm>
          <a:prstGeom prst="rect">
            <a:avLst/>
          </a:prstGeom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5472B3-2201-2C6B-D947-6A79241F6A6B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9FE113-DFCC-3D5F-7240-4957B2AFD635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4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원호 34">
            <a:extLst>
              <a:ext uri="{FF2B5EF4-FFF2-40B4-BE49-F238E27FC236}">
                <a16:creationId xmlns:a16="http://schemas.microsoft.com/office/drawing/2014/main" id="{F2434215-CF7A-4EC3-9210-47BFC8DEBFFC}"/>
              </a:ext>
            </a:extLst>
          </p:cNvPr>
          <p:cNvSpPr/>
          <p:nvPr/>
        </p:nvSpPr>
        <p:spPr>
          <a:xfrm rot="5400000">
            <a:off x="1027795" y="2617823"/>
            <a:ext cx="1965434" cy="1965434"/>
          </a:xfrm>
          <a:prstGeom prst="arc">
            <a:avLst>
              <a:gd name="adj1" fmla="val 11872309"/>
              <a:gd name="adj2" fmla="val 5329868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8BA06837-F076-4719-ADEB-EF86D33BB407}"/>
              </a:ext>
            </a:extLst>
          </p:cNvPr>
          <p:cNvSpPr/>
          <p:nvPr/>
        </p:nvSpPr>
        <p:spPr>
          <a:xfrm>
            <a:off x="1027795" y="2617823"/>
            <a:ext cx="1965434" cy="1965434"/>
          </a:xfrm>
          <a:prstGeom prst="arc">
            <a:avLst>
              <a:gd name="adj1" fmla="val 9135537"/>
              <a:gd name="adj2" fmla="val 17519204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783CBC-C7B1-4EA7-A026-43EC8772AA71}"/>
              </a:ext>
            </a:extLst>
          </p:cNvPr>
          <p:cNvSpPr txBox="1"/>
          <p:nvPr/>
        </p:nvSpPr>
        <p:spPr>
          <a:xfrm>
            <a:off x="1559907" y="330815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31%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id="{593C39CD-55A9-4A23-8E36-C6C2366D96A7}"/>
              </a:ext>
            </a:extLst>
          </p:cNvPr>
          <p:cNvSpPr txBox="1"/>
          <p:nvPr/>
        </p:nvSpPr>
        <p:spPr>
          <a:xfrm>
            <a:off x="1356463" y="5419893"/>
            <a:ext cx="13901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spc="-150" dirty="0">
                <a:latin typeface="+mn-ea"/>
              </a:rPr>
              <a:t>서비스업</a:t>
            </a:r>
            <a:endParaRPr kumimoji="1" lang="ja-JP" altLang="en-US" sz="2500" spc="-150" dirty="0">
              <a:latin typeface="+mn-ea"/>
            </a:endParaRPr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CB59201D-4ACE-4310-B2E8-51B5ECBC67BB}"/>
              </a:ext>
            </a:extLst>
          </p:cNvPr>
          <p:cNvSpPr/>
          <p:nvPr/>
        </p:nvSpPr>
        <p:spPr>
          <a:xfrm rot="5400000">
            <a:off x="5010332" y="2617823"/>
            <a:ext cx="1965434" cy="1965434"/>
          </a:xfrm>
          <a:prstGeom prst="arc">
            <a:avLst>
              <a:gd name="adj1" fmla="val 8359370"/>
              <a:gd name="adj2" fmla="val 5238232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5D1F2D54-470E-473C-AB1C-189DED01C93E}"/>
              </a:ext>
            </a:extLst>
          </p:cNvPr>
          <p:cNvSpPr/>
          <p:nvPr/>
        </p:nvSpPr>
        <p:spPr>
          <a:xfrm>
            <a:off x="5010332" y="2617823"/>
            <a:ext cx="1965434" cy="1965434"/>
          </a:xfrm>
          <a:prstGeom prst="arc">
            <a:avLst>
              <a:gd name="adj1" fmla="val 9803882"/>
              <a:gd name="adj2" fmla="val 16684121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E1DDBE-8D52-498F-BD48-3B1013056A27}"/>
              </a:ext>
            </a:extLst>
          </p:cNvPr>
          <p:cNvSpPr txBox="1"/>
          <p:nvPr/>
        </p:nvSpPr>
        <p:spPr>
          <a:xfrm>
            <a:off x="5542445" y="330815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28%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42" name="テキスト ボックス 17">
            <a:extLst>
              <a:ext uri="{FF2B5EF4-FFF2-40B4-BE49-F238E27FC236}">
                <a16:creationId xmlns:a16="http://schemas.microsoft.com/office/drawing/2014/main" id="{5805D659-8F61-406D-9418-0907DAD4ECCC}"/>
              </a:ext>
            </a:extLst>
          </p:cNvPr>
          <p:cNvSpPr txBox="1"/>
          <p:nvPr/>
        </p:nvSpPr>
        <p:spPr>
          <a:xfrm>
            <a:off x="5413834" y="5419893"/>
            <a:ext cx="108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spc="-150" dirty="0">
                <a:latin typeface="+mn-ea"/>
              </a:rPr>
              <a:t>요식업</a:t>
            </a:r>
            <a:endParaRPr kumimoji="1" lang="ja-JP" altLang="en-US" sz="2500" spc="-150" dirty="0"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AF3A89-9979-493F-B24D-DE56D419E0D8}"/>
              </a:ext>
            </a:extLst>
          </p:cNvPr>
          <p:cNvCxnSpPr/>
          <p:nvPr/>
        </p:nvCxnSpPr>
        <p:spPr>
          <a:xfrm>
            <a:off x="5678089" y="5229953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원호 43">
            <a:extLst>
              <a:ext uri="{FF2B5EF4-FFF2-40B4-BE49-F238E27FC236}">
                <a16:creationId xmlns:a16="http://schemas.microsoft.com/office/drawing/2014/main" id="{7CAF3C5C-DECF-4A61-B901-F18B9857B48B}"/>
              </a:ext>
            </a:extLst>
          </p:cNvPr>
          <p:cNvSpPr/>
          <p:nvPr/>
        </p:nvSpPr>
        <p:spPr>
          <a:xfrm rot="5400000">
            <a:off x="8992868" y="2617823"/>
            <a:ext cx="1965434" cy="1965434"/>
          </a:xfrm>
          <a:prstGeom prst="arc">
            <a:avLst>
              <a:gd name="adj1" fmla="val 10523546"/>
              <a:gd name="adj2" fmla="val 3027095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63EF7399-DD26-4708-AFC6-69252134ABB7}"/>
              </a:ext>
            </a:extLst>
          </p:cNvPr>
          <p:cNvSpPr/>
          <p:nvPr/>
        </p:nvSpPr>
        <p:spPr>
          <a:xfrm>
            <a:off x="8992868" y="2617823"/>
            <a:ext cx="1965434" cy="1965434"/>
          </a:xfrm>
          <a:prstGeom prst="arc">
            <a:avLst>
              <a:gd name="adj1" fmla="val 7090241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34A885-80FC-4E6F-B17B-3B5A8A8A337C}"/>
              </a:ext>
            </a:extLst>
          </p:cNvPr>
          <p:cNvSpPr txBox="1"/>
          <p:nvPr/>
        </p:nvSpPr>
        <p:spPr>
          <a:xfrm>
            <a:off x="9524980" y="3308152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41%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47" name="テキスト ボックス 17">
            <a:extLst>
              <a:ext uri="{FF2B5EF4-FFF2-40B4-BE49-F238E27FC236}">
                <a16:creationId xmlns:a16="http://schemas.microsoft.com/office/drawing/2014/main" id="{932430A9-5AF0-43EB-B14F-D0859A46CBCF}"/>
              </a:ext>
            </a:extLst>
          </p:cNvPr>
          <p:cNvSpPr txBox="1"/>
          <p:nvPr/>
        </p:nvSpPr>
        <p:spPr>
          <a:xfrm>
            <a:off x="9418466" y="5419893"/>
            <a:ext cx="1088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500" spc="-150" dirty="0">
                <a:latin typeface="+mn-ea"/>
              </a:rPr>
              <a:t>판매업</a:t>
            </a:r>
            <a:endParaRPr kumimoji="1" lang="ja-JP" altLang="en-US" sz="2500" spc="-150" dirty="0">
              <a:latin typeface="+mn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745FF0C-1D87-4F3A-BB9E-87B3CCB41B3A}"/>
              </a:ext>
            </a:extLst>
          </p:cNvPr>
          <p:cNvCxnSpPr/>
          <p:nvPr/>
        </p:nvCxnSpPr>
        <p:spPr>
          <a:xfrm>
            <a:off x="9660625" y="5229953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14EE0B-6A77-4210-BB7E-74B02E0DA86D}"/>
              </a:ext>
            </a:extLst>
          </p:cNvPr>
          <p:cNvSpPr/>
          <p:nvPr/>
        </p:nvSpPr>
        <p:spPr>
          <a:xfrm rot="5400000">
            <a:off x="1992511" y="4913586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0ED01D-955B-4934-8356-D87A77C8584C}"/>
              </a:ext>
            </a:extLst>
          </p:cNvPr>
          <p:cNvSpPr txBox="1"/>
          <p:nvPr/>
        </p:nvSpPr>
        <p:spPr>
          <a:xfrm>
            <a:off x="729707" y="673343"/>
            <a:ext cx="46923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–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업종 </a:t>
            </a:r>
            <a:r>
              <a:rPr lang="en-US" altLang="ko-KR" sz="2500" spc="-15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500" spc="-15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분석</a:t>
            </a:r>
            <a:endParaRPr lang="ko-KR" altLang="en-US" sz="2500" spc="-15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15004-70FA-2CDF-A56F-88B49FDDB896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59B83A-D84E-B712-6F0E-9E0303AB87E2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C1360F-C473-4CA1-A223-FF0F38EB902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7FBDC9C-C039-45C6-AA3A-7182AA561CD2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0ED01D-955B-4934-8356-D87A77C8584C}"/>
              </a:ext>
            </a:extLst>
          </p:cNvPr>
          <p:cNvSpPr txBox="1"/>
          <p:nvPr/>
        </p:nvSpPr>
        <p:spPr>
          <a:xfrm>
            <a:off x="729707" y="673343"/>
            <a:ext cx="46923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상권분석 보고서 </a:t>
            </a:r>
            <a:r>
              <a:rPr lang="en-US" altLang="ko-KR" sz="2500" spc="-150" dirty="0">
                <a:solidFill>
                  <a:srgbClr val="002060"/>
                </a:solidFill>
                <a:latin typeface="+mn-ea"/>
              </a:rPr>
              <a:t>– </a:t>
            </a:r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업종 </a:t>
            </a:r>
            <a:r>
              <a:rPr lang="en-US" altLang="ko-KR" sz="2500" spc="-15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2500" spc="-15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분석</a:t>
            </a:r>
            <a:endParaRPr lang="ko-KR" altLang="en-US" sz="2500" spc="-15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15004-70FA-2CDF-A56F-88B49FDDB896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48EEC1-2FB0-A143-FAB8-0DCDFFBC87AD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B59B0F-AB55-EC73-6AEA-B8E9C6B07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" b="2576"/>
          <a:stretch/>
        </p:blipFill>
        <p:spPr>
          <a:xfrm>
            <a:off x="88520" y="2057401"/>
            <a:ext cx="6395407" cy="36679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0FF70E-E5BB-43CA-C3F9-C6F4E3B6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55" y="1221430"/>
            <a:ext cx="5368208" cy="2711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F9BFA7-45A5-45CB-D554-11D5A16E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18" y="3933172"/>
            <a:ext cx="5434445" cy="28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13901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002060"/>
                </a:solidFill>
                <a:latin typeface="+mn-ea"/>
              </a:rPr>
              <a:t>시행착오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241F45-0F10-5FCA-C69C-A042E8C2BB94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E2901E1-53A2-98C4-1406-1784C34CA9BA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1102C4-BA2C-6766-BA3B-7C5B6C27F936}"/>
              </a:ext>
            </a:extLst>
          </p:cNvPr>
          <p:cNvSpPr/>
          <p:nvPr/>
        </p:nvSpPr>
        <p:spPr>
          <a:xfrm>
            <a:off x="6495715" y="2022910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A4A666C-41A5-9E2B-3373-EFC85B9E83F7}"/>
              </a:ext>
            </a:extLst>
          </p:cNvPr>
          <p:cNvSpPr/>
          <p:nvPr/>
        </p:nvSpPr>
        <p:spPr>
          <a:xfrm>
            <a:off x="6495715" y="2025428"/>
            <a:ext cx="2041451" cy="819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A6391-64E8-70B6-1EDF-3A7BDED00836}"/>
              </a:ext>
            </a:extLst>
          </p:cNvPr>
          <p:cNvSpPr txBox="1"/>
          <p:nvPr/>
        </p:nvSpPr>
        <p:spPr>
          <a:xfrm>
            <a:off x="6674231" y="2150960"/>
            <a:ext cx="1667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구글 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B317F0B-B139-E766-7A9D-3DE6A523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94" y="2878407"/>
            <a:ext cx="1209286" cy="107052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7A1135D-9E6B-792A-C42D-E0B694D9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880" y="4488260"/>
            <a:ext cx="970188" cy="1024186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E6476A-074E-E27E-2525-5CD9D43002B1}"/>
              </a:ext>
            </a:extLst>
          </p:cNvPr>
          <p:cNvCxnSpPr/>
          <p:nvPr/>
        </p:nvCxnSpPr>
        <p:spPr>
          <a:xfrm>
            <a:off x="7524644" y="3930011"/>
            <a:ext cx="0" cy="50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F9E1333-C8E4-1958-FA38-D703BB3B64A7}"/>
              </a:ext>
            </a:extLst>
          </p:cNvPr>
          <p:cNvSpPr/>
          <p:nvPr/>
        </p:nvSpPr>
        <p:spPr>
          <a:xfrm>
            <a:off x="3714079" y="2022910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1FE9C65-CDF6-921D-9159-E284B2C17B52}"/>
              </a:ext>
            </a:extLst>
          </p:cNvPr>
          <p:cNvSpPr/>
          <p:nvPr/>
        </p:nvSpPr>
        <p:spPr>
          <a:xfrm>
            <a:off x="3714078" y="2022908"/>
            <a:ext cx="2041451" cy="835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84CF0D-F883-73D3-29FF-A712A9057B4E}"/>
              </a:ext>
            </a:extLst>
          </p:cNvPr>
          <p:cNvSpPr txBox="1"/>
          <p:nvPr/>
        </p:nvSpPr>
        <p:spPr>
          <a:xfrm>
            <a:off x="4260578" y="218302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추천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30F344C2-59C0-C950-DEBC-442FC461FD1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4140" y="3354303"/>
            <a:ext cx="657569" cy="126763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B56C532-CFCD-AC21-FE8B-BA15565C8F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8990" y="3377116"/>
            <a:ext cx="640579" cy="128169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998E64B3-E7F5-31A7-AB10-F51FF89A142E}"/>
              </a:ext>
            </a:extLst>
          </p:cNvPr>
          <p:cNvGrpSpPr/>
          <p:nvPr/>
        </p:nvGrpSpPr>
        <p:grpSpPr>
          <a:xfrm>
            <a:off x="4407367" y="3377437"/>
            <a:ext cx="665776" cy="1281336"/>
            <a:chOff x="4464763" y="3310162"/>
            <a:chExt cx="594785" cy="114471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96417CB-81D7-D0E8-C1FF-36511FC59788}"/>
                </a:ext>
              </a:extLst>
            </p:cNvPr>
            <p:cNvGrpSpPr/>
            <p:nvPr/>
          </p:nvGrpSpPr>
          <p:grpSpPr>
            <a:xfrm>
              <a:off x="4464763" y="3310162"/>
              <a:ext cx="594785" cy="1144710"/>
              <a:chOff x="4464763" y="3310162"/>
              <a:chExt cx="594785" cy="1144710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F94D1F6-5D3C-100E-0CD6-AAF4E652C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64763" y="3310162"/>
                <a:ext cx="594785" cy="1144710"/>
              </a:xfrm>
              <a:prstGeom prst="rect">
                <a:avLst/>
              </a:prstGeom>
            </p:spPr>
          </p:pic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96585ECF-C286-47B5-D6FB-7CFD871A1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687" y="3386677"/>
                <a:ext cx="442452" cy="103682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9485264-85AB-0171-B4CC-2D15C80A9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7589" y="3382669"/>
              <a:ext cx="441799" cy="10368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74C157-EE42-3D7E-4557-4777D32A4818}"/>
              </a:ext>
            </a:extLst>
          </p:cNvPr>
          <p:cNvSpPr/>
          <p:nvPr/>
        </p:nvSpPr>
        <p:spPr>
          <a:xfrm>
            <a:off x="744191" y="202291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696ACB-D660-3808-B377-4E8AD389E8B0}"/>
              </a:ext>
            </a:extLst>
          </p:cNvPr>
          <p:cNvSpPr/>
          <p:nvPr/>
        </p:nvSpPr>
        <p:spPr>
          <a:xfrm>
            <a:off x="744189" y="2022908"/>
            <a:ext cx="2041451" cy="83520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889538-C5E7-9C94-9901-DBCE5D477948}"/>
              </a:ext>
            </a:extLst>
          </p:cNvPr>
          <p:cNvSpPr txBox="1"/>
          <p:nvPr/>
        </p:nvSpPr>
        <p:spPr>
          <a:xfrm>
            <a:off x="877173" y="2038491"/>
            <a:ext cx="1792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오피니언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평가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A4E4724-0C07-5E04-2E41-E2FA74C2E43A}"/>
              </a:ext>
            </a:extLst>
          </p:cNvPr>
          <p:cNvSpPr/>
          <p:nvPr/>
        </p:nvSpPr>
        <p:spPr>
          <a:xfrm>
            <a:off x="738601" y="2845767"/>
            <a:ext cx="2053773" cy="26859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9" name="차트 78">
            <a:extLst>
              <a:ext uri="{FF2B5EF4-FFF2-40B4-BE49-F238E27FC236}">
                <a16:creationId xmlns:a16="http://schemas.microsoft.com/office/drawing/2014/main" id="{52C03C4A-BE32-E127-C2EE-3CB75FA5D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609919"/>
              </p:ext>
            </p:extLst>
          </p:nvPr>
        </p:nvGraphicFramePr>
        <p:xfrm>
          <a:off x="720367" y="2701634"/>
          <a:ext cx="2083370" cy="281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0D2E1AF7-86F2-7498-DE43-8B7227DE0888}"/>
              </a:ext>
            </a:extLst>
          </p:cNvPr>
          <p:cNvSpPr/>
          <p:nvPr/>
        </p:nvSpPr>
        <p:spPr>
          <a:xfrm>
            <a:off x="9231196" y="2022910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C49B5FB-7F26-9AB5-7EF8-C39DFC5E7DFE}"/>
              </a:ext>
            </a:extLst>
          </p:cNvPr>
          <p:cNvSpPr/>
          <p:nvPr/>
        </p:nvSpPr>
        <p:spPr>
          <a:xfrm>
            <a:off x="9231192" y="2022908"/>
            <a:ext cx="2041451" cy="835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D01DA0-383E-1E0B-1D9A-04FD46B12A56}"/>
              </a:ext>
            </a:extLst>
          </p:cNvPr>
          <p:cNvSpPr txBox="1"/>
          <p:nvPr/>
        </p:nvSpPr>
        <p:spPr>
          <a:xfrm>
            <a:off x="9512054" y="1998048"/>
            <a:ext cx="15183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오피니언</a:t>
            </a:r>
            <a:endParaRPr lang="en-US" altLang="ko-KR" sz="2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마이닝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72E73271-3B5D-D3F1-99A3-2152DCDC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07" y="4819779"/>
            <a:ext cx="677522" cy="6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67172F67-2A99-C667-7A9F-C77A91DE5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37440" y="4743761"/>
            <a:ext cx="763874" cy="76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FFA24525-D580-F7C7-C142-2D8F8312A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79"/>
          <a:stretch/>
        </p:blipFill>
        <p:spPr bwMode="auto">
          <a:xfrm>
            <a:off x="10558807" y="4825384"/>
            <a:ext cx="666338" cy="6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00751C8-0D1C-EE69-29C9-CFACD0902B8D}"/>
              </a:ext>
            </a:extLst>
          </p:cNvPr>
          <p:cNvCxnSpPr/>
          <p:nvPr/>
        </p:nvCxnSpPr>
        <p:spPr>
          <a:xfrm>
            <a:off x="10299074" y="4239761"/>
            <a:ext cx="0" cy="50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81273650-282E-4460-59A7-C384B85CA9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5850" y="2940492"/>
            <a:ext cx="2012134" cy="5699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B34CCAC8-1287-7203-882C-F8B35DE19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3184" y="3518081"/>
            <a:ext cx="1897466" cy="5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BDE007-EB9F-46BF-9D4B-1CE62C10AC6C}"/>
              </a:ext>
            </a:extLst>
          </p:cNvPr>
          <p:cNvSpPr txBox="1"/>
          <p:nvPr/>
        </p:nvSpPr>
        <p:spPr>
          <a:xfrm>
            <a:off x="729707" y="673343"/>
            <a:ext cx="1713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달성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D1446-E637-EDB5-8A20-36CB7F135599}"/>
              </a:ext>
            </a:extLst>
          </p:cNvPr>
          <p:cNvGrpSpPr/>
          <p:nvPr/>
        </p:nvGrpSpPr>
        <p:grpSpPr>
          <a:xfrm>
            <a:off x="983440" y="1741446"/>
            <a:ext cx="10398793" cy="3903977"/>
            <a:chOff x="1647608" y="2277651"/>
            <a:chExt cx="9220882" cy="334193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203BA9-8E14-08E3-F316-F7F2FAA4ACC4}"/>
                </a:ext>
              </a:extLst>
            </p:cNvPr>
            <p:cNvSpPr/>
            <p:nvPr/>
          </p:nvSpPr>
          <p:spPr>
            <a:xfrm>
              <a:off x="6269605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E335FF-22F0-680E-4FAE-0E8EA9C59D1B}"/>
                </a:ext>
              </a:extLst>
            </p:cNvPr>
            <p:cNvSpPr/>
            <p:nvPr/>
          </p:nvSpPr>
          <p:spPr>
            <a:xfrm>
              <a:off x="6743631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3B032D0-AABA-ED13-ADB5-3B2869A95D68}"/>
                </a:ext>
              </a:extLst>
            </p:cNvPr>
            <p:cNvSpPr/>
            <p:nvPr/>
          </p:nvSpPr>
          <p:spPr>
            <a:xfrm>
              <a:off x="7217658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6009CA1-94BA-6F32-6C44-6204BFDB88DF}"/>
                </a:ext>
              </a:extLst>
            </p:cNvPr>
            <p:cNvSpPr/>
            <p:nvPr/>
          </p:nvSpPr>
          <p:spPr>
            <a:xfrm>
              <a:off x="7691684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565E9A-D642-9284-C31D-56EA2878EC92}"/>
                </a:ext>
              </a:extLst>
            </p:cNvPr>
            <p:cNvSpPr/>
            <p:nvPr/>
          </p:nvSpPr>
          <p:spPr>
            <a:xfrm>
              <a:off x="8165710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71B66B-9F2D-8667-8E6A-C20A65E18DE7}"/>
                </a:ext>
              </a:extLst>
            </p:cNvPr>
            <p:cNvSpPr/>
            <p:nvPr/>
          </p:nvSpPr>
          <p:spPr>
            <a:xfrm>
              <a:off x="8639737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6C3E4A-D178-AD2D-E375-9F6CB1922EC2}"/>
                </a:ext>
              </a:extLst>
            </p:cNvPr>
            <p:cNvSpPr/>
            <p:nvPr/>
          </p:nvSpPr>
          <p:spPr>
            <a:xfrm>
              <a:off x="9113763" y="235818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5C9FFA-6248-B0E6-E2E8-ABB1CF032581}"/>
                </a:ext>
              </a:extLst>
            </p:cNvPr>
            <p:cNvSpPr/>
            <p:nvPr/>
          </p:nvSpPr>
          <p:spPr>
            <a:xfrm>
              <a:off x="9587789" y="235818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D6F5142-0CFB-EF34-5F60-09C2BE1D4C60}"/>
                </a:ext>
              </a:extLst>
            </p:cNvPr>
            <p:cNvSpPr/>
            <p:nvPr/>
          </p:nvSpPr>
          <p:spPr>
            <a:xfrm>
              <a:off x="10061816" y="235818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2A7425-AD39-186C-32B6-24C6105E6A75}"/>
                </a:ext>
              </a:extLst>
            </p:cNvPr>
            <p:cNvSpPr/>
            <p:nvPr/>
          </p:nvSpPr>
          <p:spPr>
            <a:xfrm>
              <a:off x="10535842" y="235818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196D4A-37BA-EF25-6D25-3A1755560BCB}"/>
                </a:ext>
              </a:extLst>
            </p:cNvPr>
            <p:cNvSpPr/>
            <p:nvPr/>
          </p:nvSpPr>
          <p:spPr>
            <a:xfrm>
              <a:off x="6265820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2DBAC2-B914-D420-DEA8-5237C7BA9A28}"/>
                </a:ext>
              </a:extLst>
            </p:cNvPr>
            <p:cNvSpPr/>
            <p:nvPr/>
          </p:nvSpPr>
          <p:spPr>
            <a:xfrm>
              <a:off x="6739846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F794D4-399B-62B4-5F7C-E0E19C659AC8}"/>
                </a:ext>
              </a:extLst>
            </p:cNvPr>
            <p:cNvSpPr/>
            <p:nvPr/>
          </p:nvSpPr>
          <p:spPr>
            <a:xfrm>
              <a:off x="7213873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97D02F-166F-C91D-D20B-AC4D634F2FB1}"/>
                </a:ext>
              </a:extLst>
            </p:cNvPr>
            <p:cNvSpPr/>
            <p:nvPr/>
          </p:nvSpPr>
          <p:spPr>
            <a:xfrm>
              <a:off x="7687899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FD48FF-63F7-B351-EFBA-30A94855AABE}"/>
                </a:ext>
              </a:extLst>
            </p:cNvPr>
            <p:cNvSpPr/>
            <p:nvPr/>
          </p:nvSpPr>
          <p:spPr>
            <a:xfrm>
              <a:off x="8161925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A1FDB6-D9D0-53CD-FC94-9960126F9F60}"/>
                </a:ext>
              </a:extLst>
            </p:cNvPr>
            <p:cNvSpPr/>
            <p:nvPr/>
          </p:nvSpPr>
          <p:spPr>
            <a:xfrm>
              <a:off x="8635952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E6897CD-54E2-E594-B3F2-0A16B145D8C2}"/>
                </a:ext>
              </a:extLst>
            </p:cNvPr>
            <p:cNvSpPr/>
            <p:nvPr/>
          </p:nvSpPr>
          <p:spPr>
            <a:xfrm>
              <a:off x="9109978" y="308030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3529341-12F6-CA1B-9F7F-7826242F623F}"/>
                </a:ext>
              </a:extLst>
            </p:cNvPr>
            <p:cNvSpPr/>
            <p:nvPr/>
          </p:nvSpPr>
          <p:spPr>
            <a:xfrm>
              <a:off x="9584004" y="308030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CF5EB8-B112-AB87-FDE6-A72054BA13BA}"/>
                </a:ext>
              </a:extLst>
            </p:cNvPr>
            <p:cNvSpPr/>
            <p:nvPr/>
          </p:nvSpPr>
          <p:spPr>
            <a:xfrm>
              <a:off x="10058031" y="308030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581C3E5-BF68-3CE7-C0CA-B95026C1A356}"/>
                </a:ext>
              </a:extLst>
            </p:cNvPr>
            <p:cNvSpPr/>
            <p:nvPr/>
          </p:nvSpPr>
          <p:spPr>
            <a:xfrm>
              <a:off x="10532057" y="308030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55BA4C3-F1EB-AA72-9478-3F1A44DA7E56}"/>
                </a:ext>
              </a:extLst>
            </p:cNvPr>
            <p:cNvSpPr/>
            <p:nvPr/>
          </p:nvSpPr>
          <p:spPr>
            <a:xfrm>
              <a:off x="6262035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5DF69F-5154-56CB-B3E2-EE2BC731ABE5}"/>
                </a:ext>
              </a:extLst>
            </p:cNvPr>
            <p:cNvSpPr/>
            <p:nvPr/>
          </p:nvSpPr>
          <p:spPr>
            <a:xfrm>
              <a:off x="6736061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190379-F0A0-E7E5-DD65-35976BDCD88C}"/>
                </a:ext>
              </a:extLst>
            </p:cNvPr>
            <p:cNvSpPr/>
            <p:nvPr/>
          </p:nvSpPr>
          <p:spPr>
            <a:xfrm>
              <a:off x="7210088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C23B24-6D18-2D37-1FB2-926A8BE60776}"/>
                </a:ext>
              </a:extLst>
            </p:cNvPr>
            <p:cNvSpPr/>
            <p:nvPr/>
          </p:nvSpPr>
          <p:spPr>
            <a:xfrm>
              <a:off x="7684114" y="380242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460F5E3-595F-0BFC-BE9F-2C5AEB55E65C}"/>
                </a:ext>
              </a:extLst>
            </p:cNvPr>
            <p:cNvSpPr/>
            <p:nvPr/>
          </p:nvSpPr>
          <p:spPr>
            <a:xfrm>
              <a:off x="8158140" y="3802421"/>
              <a:ext cx="332648" cy="332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8B4CF3E-E60D-D219-C480-BBA22B4750C8}"/>
                </a:ext>
              </a:extLst>
            </p:cNvPr>
            <p:cNvSpPr/>
            <p:nvPr/>
          </p:nvSpPr>
          <p:spPr>
            <a:xfrm>
              <a:off x="8632167" y="380242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AED072B-2CC2-D9AC-1C21-9B78AC3C6F88}"/>
                </a:ext>
              </a:extLst>
            </p:cNvPr>
            <p:cNvSpPr/>
            <p:nvPr/>
          </p:nvSpPr>
          <p:spPr>
            <a:xfrm>
              <a:off x="9106193" y="380242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08E96FD-4CA1-2B92-9A27-0ADF495AC131}"/>
                </a:ext>
              </a:extLst>
            </p:cNvPr>
            <p:cNvSpPr/>
            <p:nvPr/>
          </p:nvSpPr>
          <p:spPr>
            <a:xfrm>
              <a:off x="9580219" y="380242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9E9285-C646-693D-8C72-E19F9224BD41}"/>
                </a:ext>
              </a:extLst>
            </p:cNvPr>
            <p:cNvSpPr/>
            <p:nvPr/>
          </p:nvSpPr>
          <p:spPr>
            <a:xfrm>
              <a:off x="10054246" y="380242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B1DD45-7827-7969-A119-0358B9333635}"/>
                </a:ext>
              </a:extLst>
            </p:cNvPr>
            <p:cNvSpPr/>
            <p:nvPr/>
          </p:nvSpPr>
          <p:spPr>
            <a:xfrm>
              <a:off x="10528272" y="380242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762FE3B-0D82-ABFB-68C2-F5F2C78F50DF}"/>
                </a:ext>
              </a:extLst>
            </p:cNvPr>
            <p:cNvSpPr/>
            <p:nvPr/>
          </p:nvSpPr>
          <p:spPr>
            <a:xfrm>
              <a:off x="6258250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168E79-1D0F-0D19-2772-40D99E3F20F8}"/>
                </a:ext>
              </a:extLst>
            </p:cNvPr>
            <p:cNvSpPr/>
            <p:nvPr/>
          </p:nvSpPr>
          <p:spPr>
            <a:xfrm>
              <a:off x="6732276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92C05CA-8A01-F94C-CBDB-74F98B698B0D}"/>
                </a:ext>
              </a:extLst>
            </p:cNvPr>
            <p:cNvSpPr/>
            <p:nvPr/>
          </p:nvSpPr>
          <p:spPr>
            <a:xfrm>
              <a:off x="7206303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464110-49F6-967E-036A-4903CEDC55BB}"/>
                </a:ext>
              </a:extLst>
            </p:cNvPr>
            <p:cNvSpPr/>
            <p:nvPr/>
          </p:nvSpPr>
          <p:spPr>
            <a:xfrm>
              <a:off x="7680329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CF97E33-8DA2-9991-8490-B96C26525637}"/>
                </a:ext>
              </a:extLst>
            </p:cNvPr>
            <p:cNvSpPr/>
            <p:nvPr/>
          </p:nvSpPr>
          <p:spPr>
            <a:xfrm>
              <a:off x="8154355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94109E2-EFFF-74E3-04F3-3A12022A4A95}"/>
                </a:ext>
              </a:extLst>
            </p:cNvPr>
            <p:cNvSpPr/>
            <p:nvPr/>
          </p:nvSpPr>
          <p:spPr>
            <a:xfrm>
              <a:off x="8628382" y="452454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69CEF7A-33FF-2251-7892-13E7D76C36E6}"/>
                </a:ext>
              </a:extLst>
            </p:cNvPr>
            <p:cNvSpPr/>
            <p:nvPr/>
          </p:nvSpPr>
          <p:spPr>
            <a:xfrm>
              <a:off x="9102408" y="452454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9351F9-6738-F8D4-161E-93E024B7DF46}"/>
                </a:ext>
              </a:extLst>
            </p:cNvPr>
            <p:cNvSpPr/>
            <p:nvPr/>
          </p:nvSpPr>
          <p:spPr>
            <a:xfrm>
              <a:off x="9576434" y="452454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37D25B1-A5D5-1414-F61E-8EF3E5B05427}"/>
                </a:ext>
              </a:extLst>
            </p:cNvPr>
            <p:cNvSpPr/>
            <p:nvPr/>
          </p:nvSpPr>
          <p:spPr>
            <a:xfrm>
              <a:off x="10050461" y="452454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92575E5-1998-0338-3F47-E29F1E8371B9}"/>
                </a:ext>
              </a:extLst>
            </p:cNvPr>
            <p:cNvSpPr/>
            <p:nvPr/>
          </p:nvSpPr>
          <p:spPr>
            <a:xfrm>
              <a:off x="10524487" y="452454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E13593A-7A37-7998-F71F-22EFB8624185}"/>
                </a:ext>
              </a:extLst>
            </p:cNvPr>
            <p:cNvSpPr/>
            <p:nvPr/>
          </p:nvSpPr>
          <p:spPr>
            <a:xfrm>
              <a:off x="6254465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9808FF-4EBC-A5CC-B231-4D58E80A313B}"/>
                </a:ext>
              </a:extLst>
            </p:cNvPr>
            <p:cNvSpPr/>
            <p:nvPr/>
          </p:nvSpPr>
          <p:spPr>
            <a:xfrm>
              <a:off x="6728491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BA6C99-971D-AB99-5174-D81BD9579EF9}"/>
                </a:ext>
              </a:extLst>
            </p:cNvPr>
            <p:cNvSpPr/>
            <p:nvPr/>
          </p:nvSpPr>
          <p:spPr>
            <a:xfrm>
              <a:off x="7202518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1F7CA1E-5C96-20DD-06E3-39869509BF02}"/>
                </a:ext>
              </a:extLst>
            </p:cNvPr>
            <p:cNvSpPr/>
            <p:nvPr/>
          </p:nvSpPr>
          <p:spPr>
            <a:xfrm>
              <a:off x="7676544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1F3CCE3-7396-8BBC-88A4-ED3F817A5FCB}"/>
                </a:ext>
              </a:extLst>
            </p:cNvPr>
            <p:cNvSpPr/>
            <p:nvPr/>
          </p:nvSpPr>
          <p:spPr>
            <a:xfrm>
              <a:off x="8150570" y="5246661"/>
              <a:ext cx="332648" cy="3326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C29DF78-F576-9442-2C97-3D68AB23A22A}"/>
                </a:ext>
              </a:extLst>
            </p:cNvPr>
            <p:cNvSpPr/>
            <p:nvPr/>
          </p:nvSpPr>
          <p:spPr>
            <a:xfrm>
              <a:off x="8624597" y="5246661"/>
              <a:ext cx="332648" cy="332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A7F96A4-0D23-ADAE-D0AD-856F409DBBBA}"/>
                </a:ext>
              </a:extLst>
            </p:cNvPr>
            <p:cNvSpPr/>
            <p:nvPr/>
          </p:nvSpPr>
          <p:spPr>
            <a:xfrm>
              <a:off x="9098623" y="5246661"/>
              <a:ext cx="332648" cy="332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D57EE6C-8CB9-DD81-9F0A-267D6E28FEE6}"/>
                </a:ext>
              </a:extLst>
            </p:cNvPr>
            <p:cNvSpPr/>
            <p:nvPr/>
          </p:nvSpPr>
          <p:spPr>
            <a:xfrm>
              <a:off x="9572649" y="5246661"/>
              <a:ext cx="332648" cy="3326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CACB67-597F-D821-25C3-43C96A5E082B}"/>
                </a:ext>
              </a:extLst>
            </p:cNvPr>
            <p:cNvSpPr/>
            <p:nvPr/>
          </p:nvSpPr>
          <p:spPr>
            <a:xfrm>
              <a:off x="10046676" y="524666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8CDEA40-5E78-D809-BC81-DB4053408242}"/>
                </a:ext>
              </a:extLst>
            </p:cNvPr>
            <p:cNvSpPr/>
            <p:nvPr/>
          </p:nvSpPr>
          <p:spPr>
            <a:xfrm>
              <a:off x="10520702" y="5246661"/>
              <a:ext cx="332648" cy="3326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8BFB70-57B4-DA22-B4CE-710D1AB0E167}"/>
                </a:ext>
              </a:extLst>
            </p:cNvPr>
            <p:cNvSpPr txBox="1"/>
            <p:nvPr/>
          </p:nvSpPr>
          <p:spPr>
            <a:xfrm>
              <a:off x="1712646" y="2277651"/>
              <a:ext cx="3565217" cy="4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2"/>
                  </a:solidFill>
                </a:rPr>
                <a:t>데이터 분석 유효성 확인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2CF602-F474-A6CA-2A59-775C282B2362}"/>
                </a:ext>
              </a:extLst>
            </p:cNvPr>
            <p:cNvSpPr txBox="1"/>
            <p:nvPr/>
          </p:nvSpPr>
          <p:spPr>
            <a:xfrm>
              <a:off x="1672757" y="3014511"/>
              <a:ext cx="3883617" cy="4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오피니언 마이닝 모델 학습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B49FE7-FC2E-3B9D-26A3-422C7D04D58D}"/>
                </a:ext>
              </a:extLst>
            </p:cNvPr>
            <p:cNvSpPr txBox="1"/>
            <p:nvPr/>
          </p:nvSpPr>
          <p:spPr>
            <a:xfrm>
              <a:off x="1647608" y="3735984"/>
              <a:ext cx="3246819" cy="4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오피니언 데이터 평가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BD8CE8-CED9-660D-DB41-2ECE8E5FCD61}"/>
                </a:ext>
              </a:extLst>
            </p:cNvPr>
            <p:cNvSpPr txBox="1"/>
            <p:nvPr/>
          </p:nvSpPr>
          <p:spPr>
            <a:xfrm>
              <a:off x="1661905" y="4450784"/>
              <a:ext cx="1828237" cy="4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데이터 수집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630C00F-1982-7198-F486-1EB5EE175343}"/>
                </a:ext>
              </a:extLst>
            </p:cNvPr>
            <p:cNvSpPr txBox="1"/>
            <p:nvPr/>
          </p:nvSpPr>
          <p:spPr>
            <a:xfrm>
              <a:off x="1668863" y="5171696"/>
              <a:ext cx="2855926" cy="4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리뷰 데이터 정확도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90304B3-6A4D-28DB-E384-60D83C1B925E}"/>
              </a:ext>
            </a:extLst>
          </p:cNvPr>
          <p:cNvSpPr txBox="1"/>
          <p:nvPr/>
        </p:nvSpPr>
        <p:spPr>
          <a:xfrm>
            <a:off x="719074" y="113433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및 시행착오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A3DFD4C-5C6E-10CD-5F5A-C33BE4388E3A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503795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439030" y="3425821"/>
            <a:ext cx="324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300" dirty="0"/>
              <a:t>시연 영상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118857" y="2613782"/>
            <a:ext cx="187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Part 4,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3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A8BC75-C3B0-89F6-5C5C-7F13A880C51E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2차프로젝트_시연영상(최최종)">
            <a:hlinkClick r:id="" action="ppaction://media"/>
            <a:extLst>
              <a:ext uri="{FF2B5EF4-FFF2-40B4-BE49-F238E27FC236}">
                <a16:creationId xmlns:a16="http://schemas.microsoft.com/office/drawing/2014/main" id="{6222CDF9-3554-BC0A-115F-DF4012DD8E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16" r="3253"/>
          <a:stretch/>
        </p:blipFill>
        <p:spPr>
          <a:xfrm>
            <a:off x="719075" y="1328852"/>
            <a:ext cx="10719502" cy="52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503795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252814" y="3424422"/>
            <a:ext cx="3748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300" dirty="0"/>
              <a:t>기대효과 </a:t>
            </a:r>
            <a:r>
              <a:rPr lang="en-US" altLang="ko-KR" sz="6000" b="1" spc="-300" dirty="0"/>
              <a:t>&amp;</a:t>
            </a:r>
          </a:p>
          <a:p>
            <a:r>
              <a:rPr lang="en-US" altLang="ko-KR" sz="6000" b="1" spc="-300" dirty="0"/>
              <a:t> </a:t>
            </a:r>
            <a:r>
              <a:rPr lang="ko-KR" altLang="en-US" sz="6000" b="1" spc="-300" dirty="0"/>
              <a:t>활용방안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118857" y="2613782"/>
            <a:ext cx="187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Part 5,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C34494-BBE0-2946-A3B1-0FFBF404CC33}"/>
              </a:ext>
            </a:extLst>
          </p:cNvPr>
          <p:cNvSpPr/>
          <p:nvPr/>
        </p:nvSpPr>
        <p:spPr>
          <a:xfrm flipH="1">
            <a:off x="4102162" y="5278032"/>
            <a:ext cx="4095654" cy="778634"/>
          </a:xfrm>
          <a:prstGeom prst="roundRect">
            <a:avLst>
              <a:gd name="adj" fmla="val 50000"/>
            </a:avLst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5BDFB71-C98C-CB2B-B370-D002FF73D53C}"/>
              </a:ext>
            </a:extLst>
          </p:cNvPr>
          <p:cNvSpPr/>
          <p:nvPr/>
        </p:nvSpPr>
        <p:spPr>
          <a:xfrm rot="3600000" flipH="1">
            <a:off x="4977044" y="3730736"/>
            <a:ext cx="4123767" cy="827543"/>
          </a:xfrm>
          <a:prstGeom prst="roundRect">
            <a:avLst>
              <a:gd name="adj" fmla="val 50000"/>
            </a:avLst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9B93C36-CEA0-4D1D-40F1-791FC759B6FE}"/>
              </a:ext>
            </a:extLst>
          </p:cNvPr>
          <p:cNvSpPr/>
          <p:nvPr/>
        </p:nvSpPr>
        <p:spPr>
          <a:xfrm rot="18000000" flipH="1" flipV="1">
            <a:off x="3220170" y="3716451"/>
            <a:ext cx="4123764" cy="909271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1B6606-3147-9406-F90C-247F7359BFBD}"/>
              </a:ext>
            </a:extLst>
          </p:cNvPr>
          <p:cNvGrpSpPr/>
          <p:nvPr/>
        </p:nvGrpSpPr>
        <p:grpSpPr>
          <a:xfrm>
            <a:off x="164331" y="5227591"/>
            <a:ext cx="4475406" cy="2100852"/>
            <a:chOff x="-999396" y="1279630"/>
            <a:chExt cx="5080445" cy="244636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802AA7-AEF2-0168-69A6-F88F53C9A119}"/>
                </a:ext>
              </a:extLst>
            </p:cNvPr>
            <p:cNvGrpSpPr/>
            <p:nvPr/>
          </p:nvGrpSpPr>
          <p:grpSpPr>
            <a:xfrm>
              <a:off x="-999396" y="1279630"/>
              <a:ext cx="5080445" cy="928147"/>
              <a:chOff x="-2806415" y="1635230"/>
              <a:chExt cx="5080445" cy="92814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2CBC8-4974-1E55-1017-5144D6C37626}"/>
                  </a:ext>
                </a:extLst>
              </p:cNvPr>
              <p:cNvSpPr txBox="1"/>
              <p:nvPr/>
            </p:nvSpPr>
            <p:spPr>
              <a:xfrm>
                <a:off x="-2806415" y="1869401"/>
                <a:ext cx="4649357" cy="60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선택 업종 적합도 수치화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951689-CFE6-3682-1C4C-FDB0CB1EC1FF}"/>
                  </a:ext>
                </a:extLst>
              </p:cNvPr>
              <p:cNvSpPr txBox="1"/>
              <p:nvPr/>
            </p:nvSpPr>
            <p:spPr>
              <a:xfrm>
                <a:off x="1778730" y="1635230"/>
                <a:ext cx="495300" cy="928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5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ko-KR" altLang="en-US" sz="4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35F04B-EEB5-A202-76B0-EA4B28961528}"/>
                </a:ext>
              </a:extLst>
            </p:cNvPr>
            <p:cNvSpPr txBox="1"/>
            <p:nvPr/>
          </p:nvSpPr>
          <p:spPr>
            <a:xfrm>
              <a:off x="1257299" y="3354739"/>
              <a:ext cx="2586159" cy="37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E7AF75-508A-74EA-996D-5F6D03983E08}"/>
              </a:ext>
            </a:extLst>
          </p:cNvPr>
          <p:cNvGrpSpPr/>
          <p:nvPr/>
        </p:nvGrpSpPr>
        <p:grpSpPr>
          <a:xfrm>
            <a:off x="7611410" y="5227591"/>
            <a:ext cx="4195073" cy="2290469"/>
            <a:chOff x="7788927" y="887206"/>
            <a:chExt cx="5153258" cy="22890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6D6B7-B1D4-0365-3D85-541134B4F1BA}"/>
                </a:ext>
              </a:extLst>
            </p:cNvPr>
            <p:cNvSpPr txBox="1"/>
            <p:nvPr/>
          </p:nvSpPr>
          <p:spPr>
            <a:xfrm>
              <a:off x="8444274" y="1088178"/>
              <a:ext cx="4497911" cy="522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적절한 창업 종목 추천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6220B9-1B0E-20B0-34CE-92BD2C046CF6}"/>
                </a:ext>
              </a:extLst>
            </p:cNvPr>
            <p:cNvSpPr txBox="1"/>
            <p:nvPr/>
          </p:nvSpPr>
          <p:spPr>
            <a:xfrm>
              <a:off x="7788927" y="887206"/>
              <a:ext cx="495300" cy="78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D52917-7380-EA6D-7622-478E8B0D4535}"/>
                </a:ext>
              </a:extLst>
            </p:cNvPr>
            <p:cNvSpPr txBox="1"/>
            <p:nvPr/>
          </p:nvSpPr>
          <p:spPr>
            <a:xfrm>
              <a:off x="8092077" y="2804963"/>
              <a:ext cx="2586159" cy="37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B92961-7391-4B61-4C68-7A0096AEC50E}"/>
              </a:ext>
            </a:extLst>
          </p:cNvPr>
          <p:cNvGrpSpPr/>
          <p:nvPr/>
        </p:nvGrpSpPr>
        <p:grpSpPr>
          <a:xfrm>
            <a:off x="2734017" y="2220493"/>
            <a:ext cx="3534847" cy="784830"/>
            <a:chOff x="-1042928" y="2773485"/>
            <a:chExt cx="4342238" cy="784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249D9D-A214-4FCA-0EE6-ED915ADC5F66}"/>
                </a:ext>
              </a:extLst>
            </p:cNvPr>
            <p:cNvSpPr txBox="1"/>
            <p:nvPr/>
          </p:nvSpPr>
          <p:spPr>
            <a:xfrm>
              <a:off x="-1042928" y="2862596"/>
              <a:ext cx="3747673" cy="553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창업 성공률 향상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92D98-34B2-188F-5454-7463D0A60EFF}"/>
                </a:ext>
              </a:extLst>
            </p:cNvPr>
            <p:cNvSpPr txBox="1"/>
            <p:nvPr/>
          </p:nvSpPr>
          <p:spPr>
            <a:xfrm>
              <a:off x="2804011" y="2773485"/>
              <a:ext cx="495299" cy="784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화살표: 줄무늬가 있는 오른쪽 21">
            <a:extLst>
              <a:ext uri="{FF2B5EF4-FFF2-40B4-BE49-F238E27FC236}">
                <a16:creationId xmlns:a16="http://schemas.microsoft.com/office/drawing/2014/main" id="{5DA760B9-F855-0E60-BDAB-DC73B50CB4EC}"/>
              </a:ext>
            </a:extLst>
          </p:cNvPr>
          <p:cNvSpPr/>
          <p:nvPr/>
        </p:nvSpPr>
        <p:spPr>
          <a:xfrm rot="18117652">
            <a:off x="4608889" y="3276819"/>
            <a:ext cx="1766614" cy="8261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543D71A5-5572-1666-9466-B121DAE46A91}"/>
              </a:ext>
            </a:extLst>
          </p:cNvPr>
          <p:cNvSpPr/>
          <p:nvPr/>
        </p:nvSpPr>
        <p:spPr>
          <a:xfrm rot="14300978">
            <a:off x="5959096" y="3301944"/>
            <a:ext cx="1766614" cy="8261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AC86F2-08F0-3888-4347-AB1D6224FD9A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4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F50FEAAA-67EF-4912-B08D-C6685AC7E740}"/>
              </a:ext>
            </a:extLst>
          </p:cNvPr>
          <p:cNvSpPr/>
          <p:nvPr/>
        </p:nvSpPr>
        <p:spPr>
          <a:xfrm>
            <a:off x="5719342" y="3477706"/>
            <a:ext cx="2767875" cy="2767875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990A039-392A-451C-ADD8-2EB04E84CC82}"/>
              </a:ext>
            </a:extLst>
          </p:cNvPr>
          <p:cNvSpPr/>
          <p:nvPr/>
        </p:nvSpPr>
        <p:spPr>
          <a:xfrm>
            <a:off x="3675736" y="3477706"/>
            <a:ext cx="2767875" cy="276787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E464621-778E-47DB-9AA8-D7FB0DCEAC69}"/>
              </a:ext>
            </a:extLst>
          </p:cNvPr>
          <p:cNvSpPr/>
          <p:nvPr/>
        </p:nvSpPr>
        <p:spPr>
          <a:xfrm>
            <a:off x="4697539" y="1770345"/>
            <a:ext cx="2767875" cy="276787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57CD4A-B949-406D-BD50-3B53C8876633}"/>
              </a:ext>
            </a:extLst>
          </p:cNvPr>
          <p:cNvSpPr txBox="1"/>
          <p:nvPr/>
        </p:nvSpPr>
        <p:spPr>
          <a:xfrm>
            <a:off x="3630925" y="4759723"/>
            <a:ext cx="22525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/>
              <a:t>업종 선정 도움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C7DE9-9261-480D-8730-96C06E16F190}"/>
              </a:ext>
            </a:extLst>
          </p:cNvPr>
          <p:cNvSpPr txBox="1"/>
          <p:nvPr/>
        </p:nvSpPr>
        <p:spPr>
          <a:xfrm>
            <a:off x="4832612" y="3017676"/>
            <a:ext cx="25731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/>
              <a:t>편리한 정보 제공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5066AC-13A5-46A0-B5F7-1516FF8C4173}"/>
              </a:ext>
            </a:extLst>
          </p:cNvPr>
          <p:cNvSpPr txBox="1"/>
          <p:nvPr/>
        </p:nvSpPr>
        <p:spPr>
          <a:xfrm>
            <a:off x="6645778" y="4505807"/>
            <a:ext cx="18598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/>
              <a:t>창업 이후 </a:t>
            </a:r>
            <a:endParaRPr lang="en-US" altLang="ko-KR" sz="2500" b="1" dirty="0"/>
          </a:p>
          <a:p>
            <a:pPr algn="ctr"/>
            <a:r>
              <a:rPr lang="ko-KR" altLang="en-US" sz="2500" b="1" dirty="0"/>
              <a:t>컨설팅 제공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65B850C-6A37-4FFE-86D8-FBC9806E0099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B6E75F-10BF-455B-B48D-3161941F70C8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ADCEF5-C43E-48A7-9601-A291BAFFF02F}"/>
              </a:ext>
            </a:extLst>
          </p:cNvPr>
          <p:cNvSpPr txBox="1"/>
          <p:nvPr/>
        </p:nvSpPr>
        <p:spPr>
          <a:xfrm>
            <a:off x="719074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방안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78A29C-0006-1FAE-45DA-F3F4C88B6B54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75C8BB7-71B7-4813-96FA-0DD27FCA363E}"/>
              </a:ext>
            </a:extLst>
          </p:cNvPr>
          <p:cNvSpPr/>
          <p:nvPr/>
        </p:nvSpPr>
        <p:spPr>
          <a:xfrm>
            <a:off x="3986323" y="1503795"/>
            <a:ext cx="4219353" cy="38596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4EE8B5F-0BE4-4643-BF80-A5D7E69039ED}"/>
              </a:ext>
            </a:extLst>
          </p:cNvPr>
          <p:cNvSpPr/>
          <p:nvPr/>
        </p:nvSpPr>
        <p:spPr>
          <a:xfrm rot="16200000" flipH="1">
            <a:off x="6769060" y="1494587"/>
            <a:ext cx="1440000" cy="14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1E8DE-F5A2-4246-AE0E-69892515FF7A}"/>
              </a:ext>
            </a:extLst>
          </p:cNvPr>
          <p:cNvSpPr txBox="1"/>
          <p:nvPr/>
        </p:nvSpPr>
        <p:spPr>
          <a:xfrm>
            <a:off x="4439030" y="3425821"/>
            <a:ext cx="324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spc="-300" dirty="0"/>
              <a:t>제안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779F6-DA5A-49B8-BBA8-F3C31570FF09}"/>
              </a:ext>
            </a:extLst>
          </p:cNvPr>
          <p:cNvSpPr txBox="1"/>
          <p:nvPr/>
        </p:nvSpPr>
        <p:spPr>
          <a:xfrm>
            <a:off x="5118857" y="2613782"/>
            <a:ext cx="187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</a:rPr>
              <a:t>Part 1,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출처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785F24-D958-99EB-2671-D8C183FAFB65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B626F4-8A2A-66E2-F721-DFAAD2CD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658686"/>
              </p:ext>
            </p:extLst>
          </p:nvPr>
        </p:nvGraphicFramePr>
        <p:xfrm>
          <a:off x="543385" y="1256391"/>
          <a:ext cx="11130501" cy="5312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149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57883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528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데이터명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7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7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데이터내용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직장인구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상주인구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서울 열린 데이터 광장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성별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연령대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생활인구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요일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연령대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점포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상권 코드명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유사 업종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01770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집객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시설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집객시설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424563"/>
                  </a:ext>
                </a:extLst>
              </a:tr>
              <a:tr h="896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상권변화지표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상권변화지표명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영업 개월 평균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폐업 영업 개월 평균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15107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추정매출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서비스 업종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21239"/>
                  </a:ext>
                </a:extLst>
              </a:tr>
              <a:tr h="496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리뷰 데이터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구글맵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25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식신</a:t>
                      </a:r>
                      <a:r>
                        <a:rPr lang="en-US" altLang="ko-KR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25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카카오맵</a:t>
                      </a:r>
                      <a:endParaRPr lang="ko-KR" altLang="en-US" sz="25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리뷰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78549"/>
                  </a:ext>
                </a:extLst>
              </a:tr>
              <a:tr h="909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그  외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빅데이터 캠퍼스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스마트치안 빅데이터 플랫폼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, </a:t>
                      </a:r>
                      <a:r>
                        <a:rPr lang="en-US" altLang="ko-KR" sz="18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envbigdata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공공데이터 포털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kt </a:t>
                      </a:r>
                      <a:r>
                        <a:rPr lang="ko-KR" altLang="en-US" sz="18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통신빅데이터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서울 연구데이터 서비스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800" b="1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kdx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한국데이터 거래소 </a:t>
                      </a:r>
                      <a:r>
                        <a:rPr lang="en-US" altLang="ko-KR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1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카드매출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69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1633EBA-36E3-4368-94D3-FA4E39EFB74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F04FA-6724-4D17-B171-9EDBAEF7A281}"/>
              </a:ext>
            </a:extLst>
          </p:cNvPr>
          <p:cNvSpPr txBox="1"/>
          <p:nvPr/>
        </p:nvSpPr>
        <p:spPr>
          <a:xfrm>
            <a:off x="719074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계획 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01177B-981E-0244-1A34-0CE5AA42C505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15C2A-873D-D0B2-32DF-EB5C72043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327" y="1221429"/>
            <a:ext cx="10939346" cy="54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E00CC5-4FED-E83D-A371-785CCDDC0E26}"/>
              </a:ext>
            </a:extLst>
          </p:cNvPr>
          <p:cNvSpPr/>
          <p:nvPr/>
        </p:nvSpPr>
        <p:spPr>
          <a:xfrm>
            <a:off x="10052807" y="6631497"/>
            <a:ext cx="2139193" cy="226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1C1903-9048-CADC-2C40-BB0CC7FD9C5C}"/>
              </a:ext>
            </a:extLst>
          </p:cNvPr>
          <p:cNvSpPr/>
          <p:nvPr/>
        </p:nvSpPr>
        <p:spPr>
          <a:xfrm>
            <a:off x="4397273" y="4261397"/>
            <a:ext cx="3518912" cy="45719"/>
          </a:xfrm>
          <a:prstGeom prst="rect">
            <a:avLst/>
          </a:prstGeom>
          <a:solidFill>
            <a:srgbClr val="FDD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C99C2F-AFEC-2388-098F-5D243ADD6606}"/>
              </a:ext>
            </a:extLst>
          </p:cNvPr>
          <p:cNvSpPr/>
          <p:nvPr/>
        </p:nvSpPr>
        <p:spPr>
          <a:xfrm>
            <a:off x="4915114" y="2943085"/>
            <a:ext cx="24449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080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4926EA-EA2D-450D-98B0-6A225579C1B1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5886366-9BBB-4599-9A08-B3C45C2A0E4B}"/>
              </a:ext>
            </a:extLst>
          </p:cNvPr>
          <p:cNvGrpSpPr/>
          <p:nvPr/>
        </p:nvGrpSpPr>
        <p:grpSpPr>
          <a:xfrm>
            <a:off x="2474095" y="1766173"/>
            <a:ext cx="7085048" cy="4256543"/>
            <a:chOff x="3141134" y="1907446"/>
            <a:chExt cx="5855412" cy="36000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602C866-0970-4287-B459-33DC5AF93796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3500" dirty="0">
                <a:solidFill>
                  <a:schemeClr val="tx1"/>
                </a:solidFill>
              </a:endParaRPr>
            </a:p>
            <a:p>
              <a:r>
                <a:rPr lang="en-US" altLang="ko-KR" sz="3500" dirty="0">
                  <a:solidFill>
                    <a:schemeClr val="tx1"/>
                  </a:solidFill>
                </a:rPr>
                <a:t>START</a:t>
              </a:r>
            </a:p>
            <a:p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2D3C9C8-81D7-4642-8079-F29D3760618F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ko-KR" sz="3500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ko-KR" sz="3500" dirty="0">
                  <a:solidFill>
                    <a:schemeClr val="tx1"/>
                  </a:solidFill>
                </a:rPr>
                <a:t> LIGHT</a:t>
              </a:r>
            </a:p>
            <a:p>
              <a:pPr algn="r"/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B1A86B-2773-FBFA-8A2A-59ACE039E339}"/>
              </a:ext>
            </a:extLst>
          </p:cNvPr>
          <p:cNvSpPr txBox="1"/>
          <p:nvPr/>
        </p:nvSpPr>
        <p:spPr>
          <a:xfrm>
            <a:off x="4037583" y="3359882"/>
            <a:ext cx="411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 T A R T L I G H T </a:t>
            </a:r>
            <a:endParaRPr lang="ko-KR" altLang="en-US" sz="40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32C1E-BC09-742D-8036-6C8D5D8EFD00}"/>
              </a:ext>
            </a:extLst>
          </p:cNvPr>
          <p:cNvSpPr txBox="1"/>
          <p:nvPr/>
        </p:nvSpPr>
        <p:spPr>
          <a:xfrm>
            <a:off x="1604162" y="5208940"/>
            <a:ext cx="9054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스타트 라이트</a:t>
            </a:r>
            <a:r>
              <a:rPr lang="ko-KR" altLang="en-US" sz="3000" dirty="0"/>
              <a:t>는 창업을 준비하는 예비 창업자들의 </a:t>
            </a:r>
            <a:endParaRPr lang="en-US" altLang="ko-KR" sz="3000" dirty="0"/>
          </a:p>
          <a:p>
            <a:pPr algn="ctr"/>
            <a:r>
              <a:rPr lang="ko-KR" altLang="en-US" sz="3000" dirty="0"/>
              <a:t>환한 앞날을 향해 나아갈 것입니다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DA47C-033A-EC9E-86B5-3FAA603AF08C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0D128-3DD4-6A30-4AD0-6E64EE122D39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05B0D-B989-7CB6-E02F-5879E028DE30}"/>
              </a:ext>
            </a:extLst>
          </p:cNvPr>
          <p:cNvSpPr txBox="1"/>
          <p:nvPr/>
        </p:nvSpPr>
        <p:spPr>
          <a:xfrm>
            <a:off x="931728" y="673343"/>
            <a:ext cx="2079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서비스 소개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182A6D-B697-928C-433E-602C996DE06C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A64567-DAFF-42D4-8794-1615F982DD13}"/>
              </a:ext>
            </a:extLst>
          </p:cNvPr>
          <p:cNvSpPr/>
          <p:nvPr/>
        </p:nvSpPr>
        <p:spPr>
          <a:xfrm>
            <a:off x="480473" y="2000886"/>
            <a:ext cx="2865120" cy="2865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07F72-BBF0-4807-B27C-87F566C6E688}"/>
              </a:ext>
            </a:extLst>
          </p:cNvPr>
          <p:cNvSpPr txBox="1"/>
          <p:nvPr/>
        </p:nvSpPr>
        <p:spPr>
          <a:xfrm>
            <a:off x="330197" y="5174789"/>
            <a:ext cx="3150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/>
              <a:t>이용자가 아이템</a:t>
            </a:r>
            <a:r>
              <a:rPr lang="en-US" altLang="ko-KR" sz="3000" b="1" dirty="0"/>
              <a:t>, </a:t>
            </a:r>
          </a:p>
          <a:p>
            <a:pPr algn="ctr"/>
            <a:r>
              <a:rPr lang="ko-KR" altLang="en-US" sz="3000" b="1" dirty="0"/>
              <a:t>타겟층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위치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F8C2EC-D5A7-4AD6-9DC8-A0BF34158001}"/>
              </a:ext>
            </a:extLst>
          </p:cNvPr>
          <p:cNvSpPr/>
          <p:nvPr/>
        </p:nvSpPr>
        <p:spPr>
          <a:xfrm>
            <a:off x="4235221" y="2037904"/>
            <a:ext cx="2865120" cy="2865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014E-A177-42B3-B15A-117908FB1867}"/>
              </a:ext>
            </a:extLst>
          </p:cNvPr>
          <p:cNvSpPr txBox="1"/>
          <p:nvPr/>
        </p:nvSpPr>
        <p:spPr>
          <a:xfrm>
            <a:off x="4029343" y="5211807"/>
            <a:ext cx="3820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/>
              <a:t>해당 창업 아이템의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적합도를 점수로 표현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FDE4F-581D-410F-9BFD-92DE61BC33A8}"/>
              </a:ext>
            </a:extLst>
          </p:cNvPr>
          <p:cNvSpPr/>
          <p:nvPr/>
        </p:nvSpPr>
        <p:spPr>
          <a:xfrm>
            <a:off x="8533373" y="2037904"/>
            <a:ext cx="2865120" cy="28651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AF857-00F6-41DA-BBE7-7A8A2BDDB425}"/>
              </a:ext>
            </a:extLst>
          </p:cNvPr>
          <p:cNvSpPr txBox="1"/>
          <p:nvPr/>
        </p:nvSpPr>
        <p:spPr>
          <a:xfrm>
            <a:off x="8240429" y="5211807"/>
            <a:ext cx="3435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/>
              <a:t>조건에 대한 적합한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창업을 추천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7A05D3F-BD36-952F-04D2-A3DF1EFE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3" y="1991993"/>
            <a:ext cx="2865120" cy="30265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120C59-9C27-CE7D-1934-E39F7C580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89"/>
          <a:stretch/>
        </p:blipFill>
        <p:spPr>
          <a:xfrm>
            <a:off x="4043309" y="2009028"/>
            <a:ext cx="3917729" cy="30094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F66C1D-1F40-1294-F0EE-843B4136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72" y="1980851"/>
            <a:ext cx="2871916" cy="3037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2102CB-CAE2-A011-26D1-3F26A19E5A09}"/>
              </a:ext>
            </a:extLst>
          </p:cNvPr>
          <p:cNvSpPr txBox="1"/>
          <p:nvPr/>
        </p:nvSpPr>
        <p:spPr>
          <a:xfrm>
            <a:off x="3572154" y="327726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+mn-ea"/>
              </a:rPr>
              <a:t>+</a:t>
            </a:r>
            <a:endParaRPr lang="ko-KR" altLang="en-US" sz="30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2C3B7C-D2CE-27B6-9CE2-2B3239FA4E64}"/>
              </a:ext>
            </a:extLst>
          </p:cNvPr>
          <p:cNvSpPr txBox="1"/>
          <p:nvPr/>
        </p:nvSpPr>
        <p:spPr>
          <a:xfrm>
            <a:off x="8035068" y="327726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+mn-ea"/>
              </a:rPr>
              <a:t>+</a:t>
            </a:r>
            <a:endParaRPr lang="ko-KR" altLang="en-US" sz="30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F659C-409A-455F-6A5A-5801FA90E8A9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D783A-2EB8-46F9-8C38-91E777E3F528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7994C4-56EE-DA6F-3BDC-6FC991E3A88A}"/>
              </a:ext>
            </a:extLst>
          </p:cNvPr>
          <p:cNvSpPr txBox="1"/>
          <p:nvPr/>
        </p:nvSpPr>
        <p:spPr>
          <a:xfrm>
            <a:off x="931728" y="673343"/>
            <a:ext cx="2079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서비스 소개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85CA74-5C61-0145-7730-90A4E185EC0F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0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EAEBC6C3-12C1-F493-0A49-FD5F15C7D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3091" y="1509272"/>
            <a:ext cx="10863174" cy="50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F6FEB9-B6D5-31E1-FA94-88215908262F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1312B-CBB9-7B4D-04DF-3D115CA6C63A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7B6E9-3D78-CE40-3307-198DE68F1460}"/>
              </a:ext>
            </a:extLst>
          </p:cNvPr>
          <p:cNvSpPr txBox="1"/>
          <p:nvPr/>
        </p:nvSpPr>
        <p:spPr>
          <a:xfrm>
            <a:off x="931728" y="673343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제안 배경 및 필요성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40C987-ADC5-9A1F-379E-2FE7583FFDF2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4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6305FEFC-D69F-8F85-CC87-7F6D77C8C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515" y="1381229"/>
            <a:ext cx="11192400" cy="51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DBC3E1-FB5E-49DD-40FD-0E8E7395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1381229"/>
            <a:ext cx="4484914" cy="4162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F5B00-62E0-E74F-7FD3-6A2EF7734AE8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952FD-C35D-DCD7-41DD-A8E07DDAAF01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18E3E-4A85-72FB-1857-77DEA2616619}"/>
              </a:ext>
            </a:extLst>
          </p:cNvPr>
          <p:cNvSpPr txBox="1"/>
          <p:nvPr/>
        </p:nvSpPr>
        <p:spPr>
          <a:xfrm>
            <a:off x="931728" y="673343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제안 배경 및 필요성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95F843-0831-2159-C3AD-32751DFD10A4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83EC8-3F81-7AC7-A918-14BD40D404FA}"/>
              </a:ext>
            </a:extLst>
          </p:cNvPr>
          <p:cNvSpPr txBox="1"/>
          <p:nvPr/>
        </p:nvSpPr>
        <p:spPr>
          <a:xfrm>
            <a:off x="4516945" y="5726949"/>
            <a:ext cx="71979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해당 지역의 의견을 반영한 </a:t>
            </a:r>
            <a:endParaRPr lang="en-US" altLang="ko-KR" sz="2400" dirty="0"/>
          </a:p>
          <a:p>
            <a:pPr algn="ctr"/>
            <a:r>
              <a:rPr lang="ko-KR" altLang="en-US" sz="2400" b="1" dirty="0"/>
              <a:t>적절한 창업 정보</a:t>
            </a:r>
            <a:r>
              <a:rPr lang="ko-KR" altLang="en-US" sz="2400" dirty="0"/>
              <a:t>를 알려준다면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58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C4D1401-DFF2-4709-A64D-94933436DCAC}"/>
              </a:ext>
            </a:extLst>
          </p:cNvPr>
          <p:cNvCxnSpPr>
            <a:cxnSpLocks/>
          </p:cNvCxnSpPr>
          <p:nvPr/>
        </p:nvCxnSpPr>
        <p:spPr>
          <a:xfrm>
            <a:off x="0" y="1165295"/>
            <a:ext cx="1165328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919B6CE-00FF-E131-5D9D-231FCD7D5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93200"/>
              </p:ext>
            </p:extLst>
          </p:nvPr>
        </p:nvGraphicFramePr>
        <p:xfrm>
          <a:off x="477661" y="1396011"/>
          <a:ext cx="5169660" cy="513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68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93297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454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-3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소 상 공 인   상 권  정 보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12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업종 </a:t>
                      </a:r>
                      <a:endParaRPr lang="en-US" altLang="ko-KR" sz="2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창업 가능한 모든 범위의 업종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23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장점</a:t>
                      </a: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대한민국 전 지역의 업종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매출인구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지역분석 등 보고서를 통해 </a:t>
                      </a:r>
                      <a:endParaRPr lang="en-US" altLang="ko-KR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창업 안정성 등을 수치적으로 제공</a:t>
                      </a:r>
                      <a:endParaRPr lang="en-US" altLang="ko-KR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입지 업종 분석 보고서를 통해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도로변의 업종에 대한 정보 제공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단점</a:t>
                      </a: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lang="ko-KR" altLang="en-US" sz="22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의 복잡성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E6174B-55B5-7D81-6407-0BFC817D7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43775"/>
              </p:ext>
            </p:extLst>
          </p:nvPr>
        </p:nvGraphicFramePr>
        <p:xfrm>
          <a:off x="6508767" y="1396011"/>
          <a:ext cx="4845600" cy="517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72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7887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4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86832" marR="86832" marT="43415" marB="43415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E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000" b="1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마 이 </a:t>
                      </a:r>
                      <a:r>
                        <a:rPr lang="ko-KR" altLang="en-US" sz="3000" b="1" spc="-3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프</a:t>
                      </a:r>
                      <a:r>
                        <a:rPr lang="ko-KR" altLang="en-US" sz="3000" b="1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차</a:t>
                      </a:r>
                    </a:p>
                  </a:txBody>
                  <a:tcPr marL="86832" marR="86832" marT="43415" marB="43415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AE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65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업종</a:t>
                      </a:r>
                      <a:endParaRPr lang="en-US" altLang="ko-KR" sz="25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범위</a:t>
                      </a:r>
                    </a:p>
                  </a:txBody>
                  <a:tcPr marL="86832" marR="86832" marT="43415" marB="43415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브랜드 점포</a:t>
                      </a:r>
                    </a:p>
                  </a:txBody>
                  <a:tcPr marL="86832" marR="86832" marT="43415" marB="43415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514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장점</a:t>
                      </a: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브랜드 점포 위치 정보 제공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동 단위의 추천 업종 제공</a:t>
                      </a:r>
                      <a:endParaRPr lang="en-US" altLang="ko-KR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창업비용 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월평균 매출액</a:t>
                      </a: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900" spc="-150" dirty="0">
                          <a:solidFill>
                            <a:srgbClr val="40474D"/>
                          </a:solidFill>
                          <a:latin typeface="+mj-ea"/>
                          <a:ea typeface="+mj-ea"/>
                        </a:rPr>
                        <a:t>평당 월평균 매출액 제공</a:t>
                      </a:r>
                    </a:p>
                  </a:txBody>
                  <a:tcPr marL="86832" marR="86832" marT="43415" marB="43415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46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단점</a:t>
                      </a:r>
                    </a:p>
                  </a:txBody>
                  <a:tcPr marL="95655" marR="95655" marT="47827" marB="47827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제휴 관계의 브랜드만 표시 됨</a:t>
                      </a:r>
                    </a:p>
                  </a:txBody>
                  <a:tcPr marL="86832" marR="86832" marT="43415" marB="43415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546FDF3-5069-7735-8CEA-1B87A173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0" y="1396009"/>
            <a:ext cx="1250932" cy="7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1B4E95-088F-3BDE-8E0D-8FC9AE200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67" y="1394111"/>
            <a:ext cx="1179911" cy="862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BDE46-256C-15F2-4DB7-C2524EF3722A}"/>
              </a:ext>
            </a:extLst>
          </p:cNvPr>
          <p:cNvSpPr txBox="1"/>
          <p:nvPr/>
        </p:nvSpPr>
        <p:spPr>
          <a:xfrm>
            <a:off x="5181600" y="2909006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VS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0257B3-A718-B9EB-F144-5EDC21BF9C99}"/>
              </a:ext>
            </a:extLst>
          </p:cNvPr>
          <p:cNvSpPr txBox="1"/>
          <p:nvPr/>
        </p:nvSpPr>
        <p:spPr>
          <a:xfrm>
            <a:off x="236250" y="36033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4213B-6554-6A01-C6B8-55F53C15AB33}"/>
              </a:ext>
            </a:extLst>
          </p:cNvPr>
          <p:cNvSpPr txBox="1"/>
          <p:nvPr/>
        </p:nvSpPr>
        <p:spPr>
          <a:xfrm>
            <a:off x="921095" y="113433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65DFCC-5DEE-DDA4-909F-BBC424500A69}"/>
              </a:ext>
            </a:extLst>
          </p:cNvPr>
          <p:cNvSpPr txBox="1"/>
          <p:nvPr/>
        </p:nvSpPr>
        <p:spPr>
          <a:xfrm>
            <a:off x="931728" y="673343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002060"/>
                </a:solidFill>
                <a:latin typeface="+mn-ea"/>
              </a:rPr>
              <a:t>경쟁 서비스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CB0ECE-2202-91CF-B1FA-AA227EF4E719}"/>
              </a:ext>
            </a:extLst>
          </p:cNvPr>
          <p:cNvSpPr/>
          <p:nvPr/>
        </p:nvSpPr>
        <p:spPr>
          <a:xfrm>
            <a:off x="9991288" y="6568580"/>
            <a:ext cx="2139193" cy="2265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ful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DD02D"/>
      </a:accent1>
      <a:accent2>
        <a:srgbClr val="03ABCF"/>
      </a:accent2>
      <a:accent3>
        <a:srgbClr val="8BC8C9"/>
      </a:accent3>
      <a:accent4>
        <a:srgbClr val="F2DEDD"/>
      </a:accent4>
      <a:accent5>
        <a:srgbClr val="C49676"/>
      </a:accent5>
      <a:accent6>
        <a:srgbClr val="9F938D"/>
      </a:accent6>
      <a:hlink>
        <a:srgbClr val="595959"/>
      </a:hlink>
      <a:folHlink>
        <a:srgbClr val="595959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1182</Words>
  <Application>Microsoft Office PowerPoint</Application>
  <PresentationFormat>와이드스크린</PresentationFormat>
  <Paragraphs>371</Paragraphs>
  <Slides>42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Google Sans</vt:lpstr>
      <vt:lpstr>inherit</vt:lpstr>
      <vt:lpstr>마루 부리 Beta</vt:lpstr>
      <vt:lpstr>맑은 고딕</vt:lpstr>
      <vt:lpstr>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9037</cp:lastModifiedBy>
  <cp:revision>123</cp:revision>
  <dcterms:created xsi:type="dcterms:W3CDTF">2021-01-03T01:18:04Z</dcterms:created>
  <dcterms:modified xsi:type="dcterms:W3CDTF">2023-05-09T02:26:48Z</dcterms:modified>
</cp:coreProperties>
</file>